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9" r:id="rId4"/>
    <p:sldId id="259" r:id="rId5"/>
    <p:sldId id="291" r:id="rId6"/>
    <p:sldId id="260" r:id="rId7"/>
    <p:sldId id="277" r:id="rId8"/>
    <p:sldId id="261" r:id="rId9"/>
    <p:sldId id="262" r:id="rId10"/>
    <p:sldId id="285" r:id="rId11"/>
    <p:sldId id="290" r:id="rId12"/>
    <p:sldId id="265" r:id="rId13"/>
    <p:sldId id="266" r:id="rId14"/>
    <p:sldId id="267" r:id="rId15"/>
    <p:sldId id="268" r:id="rId16"/>
    <p:sldId id="276" r:id="rId17"/>
    <p:sldId id="270" r:id="rId18"/>
    <p:sldId id="271" r:id="rId19"/>
    <p:sldId id="272" r:id="rId20"/>
    <p:sldId id="274" r:id="rId21"/>
    <p:sldId id="273" r:id="rId22"/>
    <p:sldId id="269" r:id="rId23"/>
    <p:sldId id="258" r:id="rId24"/>
    <p:sldId id="278" r:id="rId25"/>
    <p:sldId id="292" r:id="rId26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3B69C0C2-2B00-41FC-8AFD-C4A805FDC8C2}">
          <p14:sldIdLst>
            <p14:sldId id="256"/>
            <p14:sldId id="257"/>
            <p14:sldId id="279"/>
            <p14:sldId id="259"/>
            <p14:sldId id="291"/>
            <p14:sldId id="260"/>
            <p14:sldId id="277"/>
            <p14:sldId id="261"/>
            <p14:sldId id="262"/>
            <p14:sldId id="285"/>
            <p14:sldId id="290"/>
            <p14:sldId id="265"/>
            <p14:sldId id="266"/>
            <p14:sldId id="267"/>
            <p14:sldId id="268"/>
            <p14:sldId id="276"/>
            <p14:sldId id="270"/>
            <p14:sldId id="271"/>
            <p14:sldId id="272"/>
            <p14:sldId id="274"/>
            <p14:sldId id="273"/>
            <p14:sldId id="269"/>
            <p14:sldId id="258"/>
            <p14:sldId id="278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5808"/>
    <a:srgbClr val="603000"/>
    <a:srgbClr val="004C00"/>
    <a:srgbClr val="005000"/>
    <a:srgbClr val="006600"/>
    <a:srgbClr val="FF7C80"/>
    <a:srgbClr val="663300"/>
    <a:srgbClr val="E8F4F8"/>
    <a:srgbClr val="153943"/>
    <a:srgbClr val="1943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8" autoAdjust="0"/>
    <p:restoredTop sz="86177" autoAdjust="0"/>
  </p:normalViewPr>
  <p:slideViewPr>
    <p:cSldViewPr snapToGrid="0">
      <p:cViewPr varScale="1">
        <p:scale>
          <a:sx n="54" d="100"/>
          <a:sy n="54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microsoft.com/office/2007/relationships/hdphoto" Target="../media/hdphoto4.wdp"/><Relationship Id="rId1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microsoft.com/office/2007/relationships/hdphoto" Target="../media/hdphoto4.wdp"/><Relationship Id="rId1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02B14-7F6C-474A-866C-545F5F85018D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6A39A82-FAE1-4777-9979-5DC755A32362}">
      <dgm:prSet phldrT="[Texto]" custT="1"/>
      <dgm:spPr/>
      <dgm:t>
        <a:bodyPr/>
        <a:lstStyle/>
        <a:p>
          <a:r>
            <a:rPr lang="es-ES" sz="1600" b="1" baseline="0" dirty="0" smtClean="0">
              <a:latin typeface="Calibri" panose="020F0502020204030204" pitchFamily="34" charset="0"/>
            </a:rPr>
            <a:t>Disponible</a:t>
          </a:r>
          <a:endParaRPr lang="es-ES" sz="1800" b="1" baseline="0" dirty="0">
            <a:latin typeface="Calibri" panose="020F0502020204030204" pitchFamily="34" charset="0"/>
          </a:endParaRPr>
        </a:p>
      </dgm:t>
    </dgm:pt>
    <dgm:pt modelId="{396296AD-E181-4CCB-9622-8F36731CD7C7}" type="parTrans" cxnId="{FC31978A-9FBC-4922-BDF3-CECD8A8D7E8D}">
      <dgm:prSet/>
      <dgm:spPr/>
      <dgm:t>
        <a:bodyPr/>
        <a:lstStyle/>
        <a:p>
          <a:endParaRPr lang="es-ES"/>
        </a:p>
      </dgm:t>
    </dgm:pt>
    <dgm:pt modelId="{9C02291B-3384-45CE-977E-5DF36033E166}" type="sibTrans" cxnId="{FC31978A-9FBC-4922-BDF3-CECD8A8D7E8D}">
      <dgm:prSet/>
      <dgm:spPr/>
      <dgm:t>
        <a:bodyPr/>
        <a:lstStyle/>
        <a:p>
          <a:endParaRPr lang="es-ES"/>
        </a:p>
      </dgm:t>
    </dgm:pt>
    <dgm:pt modelId="{1CE6469B-DEB6-4C5B-A7EE-9B7A9C579EC8}">
      <dgm:prSet phldrT="[Texto]" custT="1"/>
      <dgm:spPr/>
      <dgm:t>
        <a:bodyPr/>
        <a:lstStyle/>
        <a:p>
          <a:r>
            <a:rPr lang="es-ES" sz="1600" b="1" dirty="0" smtClean="0"/>
            <a:t>Accesible</a:t>
          </a:r>
          <a:endParaRPr lang="es-ES" sz="1800" b="1" dirty="0" smtClean="0"/>
        </a:p>
      </dgm:t>
    </dgm:pt>
    <dgm:pt modelId="{23FC76D2-B924-4415-BC35-A511C211E9F2}" type="parTrans" cxnId="{DC47B739-495C-4912-AE06-C051642CD949}">
      <dgm:prSet/>
      <dgm:spPr/>
      <dgm:t>
        <a:bodyPr/>
        <a:lstStyle/>
        <a:p>
          <a:endParaRPr lang="es-ES"/>
        </a:p>
      </dgm:t>
    </dgm:pt>
    <dgm:pt modelId="{CCE91CFA-971C-422E-AAFE-170F8165A366}" type="sibTrans" cxnId="{DC47B739-495C-4912-AE06-C051642CD949}">
      <dgm:prSet/>
      <dgm:spPr/>
      <dgm:t>
        <a:bodyPr/>
        <a:lstStyle/>
        <a:p>
          <a:endParaRPr lang="es-ES"/>
        </a:p>
      </dgm:t>
    </dgm:pt>
    <dgm:pt modelId="{AE8A4A93-D91F-4EAA-B57F-30BBBA0EC2E9}">
      <dgm:prSet phldrT="[Texto]" custT="1"/>
      <dgm:spPr/>
      <dgm:t>
        <a:bodyPr/>
        <a:lstStyle/>
        <a:p>
          <a:r>
            <a:rPr lang="es-ES" sz="1600" b="1" dirty="0" smtClean="0"/>
            <a:t>Adaptable</a:t>
          </a:r>
          <a:endParaRPr lang="es-ES" sz="1800" b="1" dirty="0" smtClean="0"/>
        </a:p>
      </dgm:t>
    </dgm:pt>
    <dgm:pt modelId="{6D1570E2-274E-4847-B163-BD59E32E486D}" type="parTrans" cxnId="{8FB33890-60CC-41CB-A394-C7CF53173288}">
      <dgm:prSet/>
      <dgm:spPr/>
      <dgm:t>
        <a:bodyPr/>
        <a:lstStyle/>
        <a:p>
          <a:endParaRPr lang="es-ES"/>
        </a:p>
      </dgm:t>
    </dgm:pt>
    <dgm:pt modelId="{63ECD8BD-6DAA-44AC-8D54-1C5E698F9DA4}" type="sibTrans" cxnId="{8FB33890-60CC-41CB-A394-C7CF53173288}">
      <dgm:prSet/>
      <dgm:spPr/>
      <dgm:t>
        <a:bodyPr/>
        <a:lstStyle/>
        <a:p>
          <a:endParaRPr lang="es-ES"/>
        </a:p>
      </dgm:t>
    </dgm:pt>
    <dgm:pt modelId="{D92FCBF9-DFD2-49B8-B40F-593E2DFBC021}">
      <dgm:prSet phldrT="[Texto]" custT="1"/>
      <dgm:spPr/>
      <dgm:t>
        <a:bodyPr/>
        <a:lstStyle/>
        <a:p>
          <a:r>
            <a:rPr lang="es-ES" sz="1600" b="1" dirty="0" smtClean="0"/>
            <a:t>Aceptable</a:t>
          </a:r>
          <a:endParaRPr lang="es-ES" sz="1800" b="1" dirty="0"/>
        </a:p>
      </dgm:t>
    </dgm:pt>
    <dgm:pt modelId="{6D746162-E1BA-4F91-A72B-5BCA7F000B5C}" type="parTrans" cxnId="{5BF9D3E8-0152-493D-92E5-8EEC9D15C400}">
      <dgm:prSet/>
      <dgm:spPr/>
      <dgm:t>
        <a:bodyPr/>
        <a:lstStyle/>
        <a:p>
          <a:endParaRPr lang="es-ES"/>
        </a:p>
      </dgm:t>
    </dgm:pt>
    <dgm:pt modelId="{F0A47E92-E736-47D7-897E-4E254D48EEF0}" type="sibTrans" cxnId="{5BF9D3E8-0152-493D-92E5-8EEC9D15C400}">
      <dgm:prSet/>
      <dgm:spPr/>
      <dgm:t>
        <a:bodyPr/>
        <a:lstStyle/>
        <a:p>
          <a:endParaRPr lang="es-ES"/>
        </a:p>
      </dgm:t>
    </dgm:pt>
    <dgm:pt modelId="{3D94A404-05E9-4DA6-BE25-F2A4DCCD852D}">
      <dgm:prSet custT="1"/>
      <dgm:spPr/>
      <dgm:t>
        <a:bodyPr/>
        <a:lstStyle/>
        <a:p>
          <a:r>
            <a:rPr lang="es-ES" sz="1600" b="1" baseline="0" dirty="0" smtClean="0">
              <a:latin typeface="Calibri" panose="020F0502020204030204" pitchFamily="34" charset="0"/>
            </a:rPr>
            <a:t>Rendición de cuentas</a:t>
          </a:r>
          <a:endParaRPr lang="es-ES" sz="1600" b="1" baseline="0" dirty="0">
            <a:latin typeface="Calibri" panose="020F0502020204030204" pitchFamily="34" charset="0"/>
          </a:endParaRPr>
        </a:p>
      </dgm:t>
    </dgm:pt>
    <dgm:pt modelId="{055EAC21-E5ED-4F51-868F-82560F41AB28}" type="parTrans" cxnId="{5D96DE2C-D368-4EB5-BED7-C4444379FE8C}">
      <dgm:prSet/>
      <dgm:spPr/>
      <dgm:t>
        <a:bodyPr/>
        <a:lstStyle/>
        <a:p>
          <a:endParaRPr lang="es-ES"/>
        </a:p>
      </dgm:t>
    </dgm:pt>
    <dgm:pt modelId="{7503E076-73A8-4A84-AD86-9BC865916398}" type="sibTrans" cxnId="{5D96DE2C-D368-4EB5-BED7-C4444379FE8C}">
      <dgm:prSet/>
      <dgm:spPr/>
      <dgm:t>
        <a:bodyPr/>
        <a:lstStyle/>
        <a:p>
          <a:endParaRPr lang="es-ES"/>
        </a:p>
      </dgm:t>
    </dgm:pt>
    <dgm:pt modelId="{6CE18B4D-85D5-49F6-AA10-AFAA2D976C53}" type="pres">
      <dgm:prSet presAssocID="{FCC02B14-7F6C-474A-866C-545F5F850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ABA221-285A-4F9A-AAF6-4AA779FF85A5}" type="pres">
      <dgm:prSet presAssocID="{06A39A82-FAE1-4777-9979-5DC755A3236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43B766-3356-4173-A6E4-385A7F41C07E}" type="pres">
      <dgm:prSet presAssocID="{9C02291B-3384-45CE-977E-5DF36033E166}" presName="space" presStyleCnt="0"/>
      <dgm:spPr/>
    </dgm:pt>
    <dgm:pt modelId="{7B645B4A-9CD0-4364-B46A-340224635BE8}" type="pres">
      <dgm:prSet presAssocID="{1CE6469B-DEB6-4C5B-A7EE-9B7A9C579EC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D24382-7EA8-468A-9847-9E5E2CBB1118}" type="pres">
      <dgm:prSet presAssocID="{CCE91CFA-971C-422E-AAFE-170F8165A366}" presName="space" presStyleCnt="0"/>
      <dgm:spPr/>
    </dgm:pt>
    <dgm:pt modelId="{70888306-94B5-43B0-B899-C3E384F0C634}" type="pres">
      <dgm:prSet presAssocID="{AE8A4A93-D91F-4EAA-B57F-30BBBA0EC2E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D660A-5CC2-4DE2-8399-CFDFBB1796F9}" type="pres">
      <dgm:prSet presAssocID="{63ECD8BD-6DAA-44AC-8D54-1C5E698F9DA4}" presName="space" presStyleCnt="0"/>
      <dgm:spPr/>
    </dgm:pt>
    <dgm:pt modelId="{570BFA47-28BF-42FA-A9DF-D1CF274E2F67}" type="pres">
      <dgm:prSet presAssocID="{D92FCBF9-DFD2-49B8-B40F-593E2DFBC02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98CD8-762F-4CBF-9B87-17D9FF87B2AF}" type="pres">
      <dgm:prSet presAssocID="{F0A47E92-E736-47D7-897E-4E254D48EEF0}" presName="space" presStyleCnt="0"/>
      <dgm:spPr/>
    </dgm:pt>
    <dgm:pt modelId="{5F4298EF-3599-439F-A9E9-28F76B0E4FCA}" type="pres">
      <dgm:prSet presAssocID="{3D94A404-05E9-4DA6-BE25-F2A4DCCD852D}" presName="Name5" presStyleLbl="vennNode1" presStyleIdx="4" presStyleCnt="5" custScaleX="1035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4B2ED5-6D31-4271-80C9-0D089A496427}" type="presOf" srcId="{3D94A404-05E9-4DA6-BE25-F2A4DCCD852D}" destId="{5F4298EF-3599-439F-A9E9-28F76B0E4FCA}" srcOrd="0" destOrd="0" presId="urn:microsoft.com/office/officeart/2005/8/layout/venn3"/>
    <dgm:cxn modelId="{9AA41ACB-F45C-4ED5-B5FF-EAE7467DCC4D}" type="presOf" srcId="{1CE6469B-DEB6-4C5B-A7EE-9B7A9C579EC8}" destId="{7B645B4A-9CD0-4364-B46A-340224635BE8}" srcOrd="0" destOrd="0" presId="urn:microsoft.com/office/officeart/2005/8/layout/venn3"/>
    <dgm:cxn modelId="{6145C2B8-00A8-4A9E-8A3A-31CE2035B1B3}" type="presOf" srcId="{06A39A82-FAE1-4777-9979-5DC755A32362}" destId="{D2ABA221-285A-4F9A-AAF6-4AA779FF85A5}" srcOrd="0" destOrd="0" presId="urn:microsoft.com/office/officeart/2005/8/layout/venn3"/>
    <dgm:cxn modelId="{B359B529-F3DE-4105-AC14-FE8A76BB703F}" type="presOf" srcId="{AE8A4A93-D91F-4EAA-B57F-30BBBA0EC2E9}" destId="{70888306-94B5-43B0-B899-C3E384F0C634}" srcOrd="0" destOrd="0" presId="urn:microsoft.com/office/officeart/2005/8/layout/venn3"/>
    <dgm:cxn modelId="{DC47B739-495C-4912-AE06-C051642CD949}" srcId="{FCC02B14-7F6C-474A-866C-545F5F85018D}" destId="{1CE6469B-DEB6-4C5B-A7EE-9B7A9C579EC8}" srcOrd="1" destOrd="0" parTransId="{23FC76D2-B924-4415-BC35-A511C211E9F2}" sibTransId="{CCE91CFA-971C-422E-AAFE-170F8165A366}"/>
    <dgm:cxn modelId="{8FB33890-60CC-41CB-A394-C7CF53173288}" srcId="{FCC02B14-7F6C-474A-866C-545F5F85018D}" destId="{AE8A4A93-D91F-4EAA-B57F-30BBBA0EC2E9}" srcOrd="2" destOrd="0" parTransId="{6D1570E2-274E-4847-B163-BD59E32E486D}" sibTransId="{63ECD8BD-6DAA-44AC-8D54-1C5E698F9DA4}"/>
    <dgm:cxn modelId="{69E2B6A5-8EFE-494D-BFB7-916193D030AE}" type="presOf" srcId="{FCC02B14-7F6C-474A-866C-545F5F85018D}" destId="{6CE18B4D-85D5-49F6-AA10-AFAA2D976C53}" srcOrd="0" destOrd="0" presId="urn:microsoft.com/office/officeart/2005/8/layout/venn3"/>
    <dgm:cxn modelId="{FC31978A-9FBC-4922-BDF3-CECD8A8D7E8D}" srcId="{FCC02B14-7F6C-474A-866C-545F5F85018D}" destId="{06A39A82-FAE1-4777-9979-5DC755A32362}" srcOrd="0" destOrd="0" parTransId="{396296AD-E181-4CCB-9622-8F36731CD7C7}" sibTransId="{9C02291B-3384-45CE-977E-5DF36033E166}"/>
    <dgm:cxn modelId="{5D96DE2C-D368-4EB5-BED7-C4444379FE8C}" srcId="{FCC02B14-7F6C-474A-866C-545F5F85018D}" destId="{3D94A404-05E9-4DA6-BE25-F2A4DCCD852D}" srcOrd="4" destOrd="0" parTransId="{055EAC21-E5ED-4F51-868F-82560F41AB28}" sibTransId="{7503E076-73A8-4A84-AD86-9BC865916398}"/>
    <dgm:cxn modelId="{3956BC85-9E1A-4645-A755-04BB1C28981A}" type="presOf" srcId="{D92FCBF9-DFD2-49B8-B40F-593E2DFBC021}" destId="{570BFA47-28BF-42FA-A9DF-D1CF274E2F67}" srcOrd="0" destOrd="0" presId="urn:microsoft.com/office/officeart/2005/8/layout/venn3"/>
    <dgm:cxn modelId="{5BF9D3E8-0152-493D-92E5-8EEC9D15C400}" srcId="{FCC02B14-7F6C-474A-866C-545F5F85018D}" destId="{D92FCBF9-DFD2-49B8-B40F-593E2DFBC021}" srcOrd="3" destOrd="0" parTransId="{6D746162-E1BA-4F91-A72B-5BCA7F000B5C}" sibTransId="{F0A47E92-E736-47D7-897E-4E254D48EEF0}"/>
    <dgm:cxn modelId="{90B4FDF4-963C-4399-9202-28C48DCCECDF}" type="presParOf" srcId="{6CE18B4D-85D5-49F6-AA10-AFAA2D976C53}" destId="{D2ABA221-285A-4F9A-AAF6-4AA779FF85A5}" srcOrd="0" destOrd="0" presId="urn:microsoft.com/office/officeart/2005/8/layout/venn3"/>
    <dgm:cxn modelId="{66339FC2-184B-4E35-BE70-7BB1AEB52218}" type="presParOf" srcId="{6CE18B4D-85D5-49F6-AA10-AFAA2D976C53}" destId="{F943B766-3356-4173-A6E4-385A7F41C07E}" srcOrd="1" destOrd="0" presId="urn:microsoft.com/office/officeart/2005/8/layout/venn3"/>
    <dgm:cxn modelId="{F049C4FC-05FA-4D7D-9122-1E35837AD509}" type="presParOf" srcId="{6CE18B4D-85D5-49F6-AA10-AFAA2D976C53}" destId="{7B645B4A-9CD0-4364-B46A-340224635BE8}" srcOrd="2" destOrd="0" presId="urn:microsoft.com/office/officeart/2005/8/layout/venn3"/>
    <dgm:cxn modelId="{EA05B18A-4320-46A3-BA4E-BBD89D386D9B}" type="presParOf" srcId="{6CE18B4D-85D5-49F6-AA10-AFAA2D976C53}" destId="{FCD24382-7EA8-468A-9847-9E5E2CBB1118}" srcOrd="3" destOrd="0" presId="urn:microsoft.com/office/officeart/2005/8/layout/venn3"/>
    <dgm:cxn modelId="{DAC8FDDC-CEAE-47AA-BBF7-576D670F7A01}" type="presParOf" srcId="{6CE18B4D-85D5-49F6-AA10-AFAA2D976C53}" destId="{70888306-94B5-43B0-B899-C3E384F0C634}" srcOrd="4" destOrd="0" presId="urn:microsoft.com/office/officeart/2005/8/layout/venn3"/>
    <dgm:cxn modelId="{C4ACCE19-FAC2-440F-AB87-513EA4FE9675}" type="presParOf" srcId="{6CE18B4D-85D5-49F6-AA10-AFAA2D976C53}" destId="{F6DD660A-5CC2-4DE2-8399-CFDFBB1796F9}" srcOrd="5" destOrd="0" presId="urn:microsoft.com/office/officeart/2005/8/layout/venn3"/>
    <dgm:cxn modelId="{2EE776BB-377F-43D4-BEA1-7018D8AA13F1}" type="presParOf" srcId="{6CE18B4D-85D5-49F6-AA10-AFAA2D976C53}" destId="{570BFA47-28BF-42FA-A9DF-D1CF274E2F67}" srcOrd="6" destOrd="0" presId="urn:microsoft.com/office/officeart/2005/8/layout/venn3"/>
    <dgm:cxn modelId="{37A7F4BE-780A-4B68-80B3-7F20662B48F5}" type="presParOf" srcId="{6CE18B4D-85D5-49F6-AA10-AFAA2D976C53}" destId="{7A698CD8-762F-4CBF-9B87-17D9FF87B2AF}" srcOrd="7" destOrd="0" presId="urn:microsoft.com/office/officeart/2005/8/layout/venn3"/>
    <dgm:cxn modelId="{25EF1D04-2E9D-4C18-B1FB-09900F78F5CD}" type="presParOf" srcId="{6CE18B4D-85D5-49F6-AA10-AFAA2D976C53}" destId="{5F4298EF-3599-439F-A9E9-28F76B0E4FC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30125-C411-4547-B715-903B36E35EC3}" type="doc">
      <dgm:prSet loTypeId="urn:microsoft.com/office/officeart/2005/8/layout/rings+Icon" loCatId="relationship" qsTypeId="urn:microsoft.com/office/officeart/2005/8/quickstyle/3d3" qsCatId="3D" csTypeId="urn:microsoft.com/office/officeart/2005/8/colors/colorful1#2" csCatId="colorful" phldr="1"/>
      <dgm:spPr/>
    </dgm:pt>
    <dgm:pt modelId="{2CA8DE86-4F5B-4C1A-9C6D-2A34601BE3D3}">
      <dgm:prSet phldrT="[Texto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ES" sz="1800" b="1" dirty="0" smtClean="0"/>
            <a:t>Políticas Públicas</a:t>
          </a:r>
          <a:endParaRPr lang="es-ES" sz="1800" b="1" dirty="0"/>
        </a:p>
      </dgm:t>
    </dgm:pt>
    <dgm:pt modelId="{D27D4695-376E-4C89-ADCD-09C844A40D20}" type="parTrans" cxnId="{AACBF503-5483-4C2D-96AD-575EA219B912}">
      <dgm:prSet/>
      <dgm:spPr/>
      <dgm:t>
        <a:bodyPr/>
        <a:lstStyle/>
        <a:p>
          <a:endParaRPr lang="es-ES"/>
        </a:p>
      </dgm:t>
    </dgm:pt>
    <dgm:pt modelId="{88912D9A-4829-467F-AF8D-7B03019E7D96}" type="sibTrans" cxnId="{AACBF503-5483-4C2D-96AD-575EA219B912}">
      <dgm:prSet/>
      <dgm:spPr/>
      <dgm:t>
        <a:bodyPr/>
        <a:lstStyle/>
        <a:p>
          <a:endParaRPr lang="es-ES"/>
        </a:p>
      </dgm:t>
    </dgm:pt>
    <dgm:pt modelId="{0900B0CC-CE62-43E2-9700-7CA39430012F}">
      <dgm:prSet phldrT="[Texto]" custT="1"/>
      <dgm:spPr/>
      <dgm:t>
        <a:bodyPr/>
        <a:lstStyle/>
        <a:p>
          <a:r>
            <a:rPr lang="es-VE" sz="1800" b="1" noProof="0" dirty="0" smtClean="0"/>
            <a:t>Familia, Estado y Sociedad en sinergia</a:t>
          </a:r>
          <a:endParaRPr lang="es-VE" sz="1800" b="1" noProof="0" dirty="0"/>
        </a:p>
      </dgm:t>
    </dgm:pt>
    <dgm:pt modelId="{1F163791-D560-4C6C-9E56-2105E3A50020}" type="parTrans" cxnId="{7D10ED04-DCFE-4817-92FD-585E4D38282A}">
      <dgm:prSet/>
      <dgm:spPr/>
      <dgm:t>
        <a:bodyPr/>
        <a:lstStyle/>
        <a:p>
          <a:endParaRPr lang="es-ES"/>
        </a:p>
      </dgm:t>
    </dgm:pt>
    <dgm:pt modelId="{AFB40425-0C4C-4D77-9AF4-F353343584BC}" type="sibTrans" cxnId="{7D10ED04-DCFE-4817-92FD-585E4D38282A}">
      <dgm:prSet/>
      <dgm:spPr/>
      <dgm:t>
        <a:bodyPr/>
        <a:lstStyle/>
        <a:p>
          <a:endParaRPr lang="es-ES"/>
        </a:p>
      </dgm:t>
    </dgm:pt>
    <dgm:pt modelId="{3B88414D-3EE8-453C-A3C8-787C0911DCD4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s-VE" sz="1900" b="1" noProof="0" dirty="0" smtClean="0"/>
            <a:t>Educación como derecho humano y bien público</a:t>
          </a:r>
          <a:endParaRPr lang="es-VE" sz="1900" b="1" noProof="0" dirty="0"/>
        </a:p>
      </dgm:t>
    </dgm:pt>
    <dgm:pt modelId="{B3FFAE87-51C8-436C-82C1-606E67C1EF6B}" type="parTrans" cxnId="{82D7F6C8-1E47-427A-AFC2-1EC65887A42C}">
      <dgm:prSet/>
      <dgm:spPr/>
      <dgm:t>
        <a:bodyPr/>
        <a:lstStyle/>
        <a:p>
          <a:endParaRPr lang="es-ES"/>
        </a:p>
      </dgm:t>
    </dgm:pt>
    <dgm:pt modelId="{6F8D42A8-89E2-4AB6-952E-DEF69AE50B51}" type="sibTrans" cxnId="{82D7F6C8-1E47-427A-AFC2-1EC65887A42C}">
      <dgm:prSet/>
      <dgm:spPr/>
      <dgm:t>
        <a:bodyPr/>
        <a:lstStyle/>
        <a:p>
          <a:endParaRPr lang="es-ES"/>
        </a:p>
      </dgm:t>
    </dgm:pt>
    <dgm:pt modelId="{1168C173-7619-4D04-A5AD-5B93F19DEA5D}">
      <dgm:prSet phldrT="[Texto]" custT="1"/>
      <dgm:spPr>
        <a:solidFill>
          <a:srgbClr val="006600">
            <a:alpha val="49804"/>
          </a:srgbClr>
        </a:solidFill>
      </dgm:spPr>
      <dgm:t>
        <a:bodyPr/>
        <a:lstStyle/>
        <a:p>
          <a:r>
            <a:rPr lang="es-ES" sz="1800" b="1" spc="-130" baseline="0" dirty="0" smtClean="0"/>
            <a:t>Prioridad educativa y financiamiento</a:t>
          </a:r>
          <a:endParaRPr lang="es-ES" sz="1800" b="1" spc="-130" baseline="0" dirty="0"/>
        </a:p>
      </dgm:t>
    </dgm:pt>
    <dgm:pt modelId="{57D8B1A3-80BA-46FD-9EE8-A14CF3A88166}" type="parTrans" cxnId="{B4E36A75-827A-4EDA-885D-8358DEFF1E07}">
      <dgm:prSet/>
      <dgm:spPr/>
      <dgm:t>
        <a:bodyPr/>
        <a:lstStyle/>
        <a:p>
          <a:endParaRPr lang="es-ES"/>
        </a:p>
      </dgm:t>
    </dgm:pt>
    <dgm:pt modelId="{8AD8EF86-B33E-44DF-AB7F-FD90FBF7C804}" type="sibTrans" cxnId="{B4E36A75-827A-4EDA-885D-8358DEFF1E07}">
      <dgm:prSet/>
      <dgm:spPr/>
      <dgm:t>
        <a:bodyPr/>
        <a:lstStyle/>
        <a:p>
          <a:endParaRPr lang="es-ES"/>
        </a:p>
      </dgm:t>
    </dgm:pt>
    <dgm:pt modelId="{48032A27-05A8-4DBC-994F-68C0C9471001}">
      <dgm:prSet phldrT="[Texto]" custT="1"/>
      <dgm:spPr>
        <a:solidFill>
          <a:srgbClr val="663300">
            <a:alpha val="49804"/>
          </a:srgbClr>
        </a:solidFill>
      </dgm:spPr>
      <dgm:t>
        <a:bodyPr/>
        <a:lstStyle/>
        <a:p>
          <a:r>
            <a:rPr lang="es-ES" sz="1800" b="1" dirty="0" smtClean="0"/>
            <a:t>Educadores</a:t>
          </a:r>
          <a:r>
            <a:rPr lang="es-ES" sz="1600" dirty="0" smtClean="0"/>
            <a:t> </a:t>
          </a:r>
          <a:endParaRPr lang="es-ES" sz="1600" dirty="0"/>
        </a:p>
      </dgm:t>
    </dgm:pt>
    <dgm:pt modelId="{ADF4DF5C-2089-48D6-9873-34E39937BB82}" type="parTrans" cxnId="{8ECDA9DA-1476-4813-A4D7-A302814F1BD7}">
      <dgm:prSet/>
      <dgm:spPr/>
      <dgm:t>
        <a:bodyPr/>
        <a:lstStyle/>
        <a:p>
          <a:endParaRPr lang="es-ES"/>
        </a:p>
      </dgm:t>
    </dgm:pt>
    <dgm:pt modelId="{FA758BFF-2450-4040-A75F-BE1FB78977B2}" type="sibTrans" cxnId="{8ECDA9DA-1476-4813-A4D7-A302814F1BD7}">
      <dgm:prSet/>
      <dgm:spPr/>
      <dgm:t>
        <a:bodyPr/>
        <a:lstStyle/>
        <a:p>
          <a:endParaRPr lang="es-ES"/>
        </a:p>
      </dgm:t>
    </dgm:pt>
    <dgm:pt modelId="{B05CAF4C-E90F-4215-A2A2-1CAA105B574C}">
      <dgm:prSet phldrT="[Texto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s-ES" sz="1800" b="1" dirty="0" smtClean="0"/>
            <a:t>Educación para transformar personas las personas y sociedades</a:t>
          </a:r>
          <a:endParaRPr lang="es-ES" sz="1800" b="1" dirty="0"/>
        </a:p>
      </dgm:t>
    </dgm:pt>
    <dgm:pt modelId="{70F032C3-F943-482E-9730-72911AF20C72}" type="parTrans" cxnId="{4A0FAAE9-5534-4DB9-B3A5-FE73A9CF4E8C}">
      <dgm:prSet/>
      <dgm:spPr/>
      <dgm:t>
        <a:bodyPr/>
        <a:lstStyle/>
        <a:p>
          <a:endParaRPr lang="es-ES"/>
        </a:p>
      </dgm:t>
    </dgm:pt>
    <dgm:pt modelId="{11C382A8-9631-472F-81AB-F4001C6701D5}" type="sibTrans" cxnId="{4A0FAAE9-5534-4DB9-B3A5-FE73A9CF4E8C}">
      <dgm:prSet/>
      <dgm:spPr/>
      <dgm:t>
        <a:bodyPr/>
        <a:lstStyle/>
        <a:p>
          <a:endParaRPr lang="es-ES"/>
        </a:p>
      </dgm:t>
    </dgm:pt>
    <dgm:pt modelId="{86E18AEB-CAA1-4803-AC3C-4307FF2B07D2}">
      <dgm:prSet phldrT="[Texto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s-ES" sz="1800" b="1" dirty="0" smtClean="0"/>
            <a:t>El</a:t>
          </a:r>
          <a:r>
            <a:rPr lang="es-ES" sz="1800" b="1" baseline="0" dirty="0" smtClean="0"/>
            <a:t> centro educativo</a:t>
          </a:r>
          <a:endParaRPr lang="es-ES" sz="1800" b="1" dirty="0"/>
        </a:p>
      </dgm:t>
    </dgm:pt>
    <dgm:pt modelId="{46C03896-F35F-45A0-A778-0E1817AF737D}" type="parTrans" cxnId="{1A516ECA-8F43-4E9A-B0F2-FF16D8B67C81}">
      <dgm:prSet/>
      <dgm:spPr/>
      <dgm:t>
        <a:bodyPr/>
        <a:lstStyle/>
        <a:p>
          <a:endParaRPr lang="es-ES"/>
        </a:p>
      </dgm:t>
    </dgm:pt>
    <dgm:pt modelId="{BA22EAC0-1E9E-42AD-9CB9-B7FD728223BE}" type="sibTrans" cxnId="{1A516ECA-8F43-4E9A-B0F2-FF16D8B67C81}">
      <dgm:prSet/>
      <dgm:spPr/>
      <dgm:t>
        <a:bodyPr/>
        <a:lstStyle/>
        <a:p>
          <a:endParaRPr lang="es-ES"/>
        </a:p>
      </dgm:t>
    </dgm:pt>
    <dgm:pt modelId="{825D5A19-D0AC-403D-B3D2-2A220DEA97BA}" type="pres">
      <dgm:prSet presAssocID="{C0330125-C411-4547-B715-903B36E35EC3}" presName="Name0" presStyleCnt="0">
        <dgm:presLayoutVars>
          <dgm:chMax val="7"/>
          <dgm:dir/>
          <dgm:resizeHandles val="exact"/>
        </dgm:presLayoutVars>
      </dgm:prSet>
      <dgm:spPr/>
    </dgm:pt>
    <dgm:pt modelId="{80F3403E-B160-40B7-9B72-8FA255F7793B}" type="pres">
      <dgm:prSet presAssocID="{C0330125-C411-4547-B715-903B36E35EC3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8ED85F-5E6F-4C60-8932-266A4A4BB110}" type="pres">
      <dgm:prSet presAssocID="{C0330125-C411-4547-B715-903B36E35EC3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EF7DE4-0A9B-4D99-BD30-D23D82EC7F62}" type="pres">
      <dgm:prSet presAssocID="{C0330125-C411-4547-B715-903B36E35EC3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ADBD37-EB57-4378-B47C-5EB28648D53D}" type="pres">
      <dgm:prSet presAssocID="{C0330125-C411-4547-B715-903B36E35EC3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81FE71-1A17-4FE9-83B6-81A033DA6762}" type="pres">
      <dgm:prSet presAssocID="{C0330125-C411-4547-B715-903B36E35EC3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7F9EF4-31C1-40E9-B8C9-92120EE56353}" type="pres">
      <dgm:prSet presAssocID="{C0330125-C411-4547-B715-903B36E35EC3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A3FB9D-6CCF-4D7A-9BE3-61B05DC7BFEF}" type="pres">
      <dgm:prSet presAssocID="{C0330125-C411-4547-B715-903B36E35EC3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0FAAE9-5534-4DB9-B3A5-FE73A9CF4E8C}" srcId="{C0330125-C411-4547-B715-903B36E35EC3}" destId="{B05CAF4C-E90F-4215-A2A2-1CAA105B574C}" srcOrd="1" destOrd="0" parTransId="{70F032C3-F943-482E-9730-72911AF20C72}" sibTransId="{11C382A8-9631-472F-81AB-F4001C6701D5}"/>
    <dgm:cxn modelId="{B4E36A75-827A-4EDA-885D-8358DEFF1E07}" srcId="{C0330125-C411-4547-B715-903B36E35EC3}" destId="{1168C173-7619-4D04-A5AD-5B93F19DEA5D}" srcOrd="5" destOrd="0" parTransId="{57D8B1A3-80BA-46FD-9EE8-A14CF3A88166}" sibTransId="{8AD8EF86-B33E-44DF-AB7F-FD90FBF7C804}"/>
    <dgm:cxn modelId="{7D10ED04-DCFE-4817-92FD-585E4D38282A}" srcId="{C0330125-C411-4547-B715-903B36E35EC3}" destId="{0900B0CC-CE62-43E2-9700-7CA39430012F}" srcOrd="2" destOrd="0" parTransId="{1F163791-D560-4C6C-9E56-2105E3A50020}" sibTransId="{AFB40425-0C4C-4D77-9AF4-F353343584BC}"/>
    <dgm:cxn modelId="{AACBF503-5483-4C2D-96AD-575EA219B912}" srcId="{C0330125-C411-4547-B715-903B36E35EC3}" destId="{2CA8DE86-4F5B-4C1A-9C6D-2A34601BE3D3}" srcOrd="0" destOrd="0" parTransId="{D27D4695-376E-4C89-ADCD-09C844A40D20}" sibTransId="{88912D9A-4829-467F-AF8D-7B03019E7D96}"/>
    <dgm:cxn modelId="{6EEFFCF3-42B3-43B9-B78B-28D504B5CED1}" type="presOf" srcId="{0900B0CC-CE62-43E2-9700-7CA39430012F}" destId="{98EF7DE4-0A9B-4D99-BD30-D23D82EC7F62}" srcOrd="0" destOrd="0" presId="urn:microsoft.com/office/officeart/2005/8/layout/rings+Icon"/>
    <dgm:cxn modelId="{0CBAF0FC-5DFA-4E32-80B4-48C7B2BCE6A5}" type="presOf" srcId="{48032A27-05A8-4DBC-994F-68C0C9471001}" destId="{92A3FB9D-6CCF-4D7A-9BE3-61B05DC7BFEF}" srcOrd="0" destOrd="0" presId="urn:microsoft.com/office/officeart/2005/8/layout/rings+Icon"/>
    <dgm:cxn modelId="{5B4F4776-F4A2-4252-8DAD-07B168C6B15B}" type="presOf" srcId="{86E18AEB-CAA1-4803-AC3C-4307FF2B07D2}" destId="{93ADBD37-EB57-4378-B47C-5EB28648D53D}" srcOrd="0" destOrd="0" presId="urn:microsoft.com/office/officeart/2005/8/layout/rings+Icon"/>
    <dgm:cxn modelId="{D50BD4EB-3654-40DC-8CD3-40F7F850E5AE}" type="presOf" srcId="{3B88414D-3EE8-453C-A3C8-787C0911DCD4}" destId="{2081FE71-1A17-4FE9-83B6-81A033DA6762}" srcOrd="0" destOrd="0" presId="urn:microsoft.com/office/officeart/2005/8/layout/rings+Icon"/>
    <dgm:cxn modelId="{821A9026-CF11-4CE0-8255-8D75B6C207D7}" type="presOf" srcId="{B05CAF4C-E90F-4215-A2A2-1CAA105B574C}" destId="{708ED85F-5E6F-4C60-8932-266A4A4BB110}" srcOrd="0" destOrd="0" presId="urn:microsoft.com/office/officeart/2005/8/layout/rings+Icon"/>
    <dgm:cxn modelId="{1A516ECA-8F43-4E9A-B0F2-FF16D8B67C81}" srcId="{C0330125-C411-4547-B715-903B36E35EC3}" destId="{86E18AEB-CAA1-4803-AC3C-4307FF2B07D2}" srcOrd="3" destOrd="0" parTransId="{46C03896-F35F-45A0-A778-0E1817AF737D}" sibTransId="{BA22EAC0-1E9E-42AD-9CB9-B7FD728223BE}"/>
    <dgm:cxn modelId="{8ECDA9DA-1476-4813-A4D7-A302814F1BD7}" srcId="{C0330125-C411-4547-B715-903B36E35EC3}" destId="{48032A27-05A8-4DBC-994F-68C0C9471001}" srcOrd="6" destOrd="0" parTransId="{ADF4DF5C-2089-48D6-9873-34E39937BB82}" sibTransId="{FA758BFF-2450-4040-A75F-BE1FB78977B2}"/>
    <dgm:cxn modelId="{82D7F6C8-1E47-427A-AFC2-1EC65887A42C}" srcId="{C0330125-C411-4547-B715-903B36E35EC3}" destId="{3B88414D-3EE8-453C-A3C8-787C0911DCD4}" srcOrd="4" destOrd="0" parTransId="{B3FFAE87-51C8-436C-82C1-606E67C1EF6B}" sibTransId="{6F8D42A8-89E2-4AB6-952E-DEF69AE50B51}"/>
    <dgm:cxn modelId="{02EB9B5D-D80F-4A69-92A5-53673DD0E743}" type="presOf" srcId="{C0330125-C411-4547-B715-903B36E35EC3}" destId="{825D5A19-D0AC-403D-B3D2-2A220DEA97BA}" srcOrd="0" destOrd="0" presId="urn:microsoft.com/office/officeart/2005/8/layout/rings+Icon"/>
    <dgm:cxn modelId="{232C8AF3-9033-4793-B52F-F559A8778DC4}" type="presOf" srcId="{1168C173-7619-4D04-A5AD-5B93F19DEA5D}" destId="{6B7F9EF4-31C1-40E9-B8C9-92120EE56353}" srcOrd="0" destOrd="0" presId="urn:microsoft.com/office/officeart/2005/8/layout/rings+Icon"/>
    <dgm:cxn modelId="{D4ED12B8-F51B-4594-99F2-652480212BB9}" type="presOf" srcId="{2CA8DE86-4F5B-4C1A-9C6D-2A34601BE3D3}" destId="{80F3403E-B160-40B7-9B72-8FA255F7793B}" srcOrd="0" destOrd="0" presId="urn:microsoft.com/office/officeart/2005/8/layout/rings+Icon"/>
    <dgm:cxn modelId="{B0D671B6-D8DC-4CB2-9B1F-259D18E74E32}" type="presParOf" srcId="{825D5A19-D0AC-403D-B3D2-2A220DEA97BA}" destId="{80F3403E-B160-40B7-9B72-8FA255F7793B}" srcOrd="0" destOrd="0" presId="urn:microsoft.com/office/officeart/2005/8/layout/rings+Icon"/>
    <dgm:cxn modelId="{DE925D71-3643-4A64-8C38-E1E847F6F126}" type="presParOf" srcId="{825D5A19-D0AC-403D-B3D2-2A220DEA97BA}" destId="{708ED85F-5E6F-4C60-8932-266A4A4BB110}" srcOrd="1" destOrd="0" presId="urn:microsoft.com/office/officeart/2005/8/layout/rings+Icon"/>
    <dgm:cxn modelId="{7C70E8BF-1743-43EF-AED9-269CC81F6245}" type="presParOf" srcId="{825D5A19-D0AC-403D-B3D2-2A220DEA97BA}" destId="{98EF7DE4-0A9B-4D99-BD30-D23D82EC7F62}" srcOrd="2" destOrd="0" presId="urn:microsoft.com/office/officeart/2005/8/layout/rings+Icon"/>
    <dgm:cxn modelId="{9EE1A59E-0EEC-4E40-AF48-0FABAD34B71C}" type="presParOf" srcId="{825D5A19-D0AC-403D-B3D2-2A220DEA97BA}" destId="{93ADBD37-EB57-4378-B47C-5EB28648D53D}" srcOrd="3" destOrd="0" presId="urn:microsoft.com/office/officeart/2005/8/layout/rings+Icon"/>
    <dgm:cxn modelId="{6EA5FCF1-E20A-4CC6-9B08-AD3C1521FE87}" type="presParOf" srcId="{825D5A19-D0AC-403D-B3D2-2A220DEA97BA}" destId="{2081FE71-1A17-4FE9-83B6-81A033DA6762}" srcOrd="4" destOrd="0" presId="urn:microsoft.com/office/officeart/2005/8/layout/rings+Icon"/>
    <dgm:cxn modelId="{3DE148F1-85D7-45ED-8936-52D4BE39E56D}" type="presParOf" srcId="{825D5A19-D0AC-403D-B3D2-2A220DEA97BA}" destId="{6B7F9EF4-31C1-40E9-B8C9-92120EE56353}" srcOrd="5" destOrd="0" presId="urn:microsoft.com/office/officeart/2005/8/layout/rings+Icon"/>
    <dgm:cxn modelId="{5D116F3C-6238-4ABB-921B-CFBDF81EABFD}" type="presParOf" srcId="{825D5A19-D0AC-403D-B3D2-2A220DEA97BA}" destId="{92A3FB9D-6CCF-4D7A-9BE3-61B05DC7BFEF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/>
      <dgm:t>
        <a:bodyPr/>
        <a:lstStyle/>
        <a:p>
          <a:r>
            <a:rPr lang="es-VE" b="1" noProof="0" dirty="0" smtClean="0"/>
            <a:t>Políticas Públicas</a:t>
          </a:r>
          <a:endParaRPr lang="es-VE" b="1" noProof="0" dirty="0"/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C71500C8-4FD1-4626-BB9E-90B6A26AFCE8}">
      <dgm:prSet phldrT="[Texto]" custT="1"/>
      <dgm:spPr/>
      <dgm:t>
        <a:bodyPr/>
        <a:lstStyle/>
        <a:p>
          <a:r>
            <a:rPr lang="es-VE" sz="1800" b="1" noProof="0" dirty="0" smtClean="0"/>
            <a:t>La defensa del derecho </a:t>
          </a:r>
          <a:r>
            <a:rPr lang="es-VE" sz="2100" b="1" noProof="0" dirty="0" smtClean="0">
              <a:solidFill>
                <a:srgbClr val="C00000"/>
              </a:solidFill>
            </a:rPr>
            <a:t>exige un trabajo sistemático de incidencia pública</a:t>
          </a:r>
          <a:r>
            <a:rPr lang="es-VE" sz="1800" noProof="0" dirty="0" smtClean="0">
              <a:solidFill>
                <a:srgbClr val="C00000"/>
              </a:solidFill>
            </a:rPr>
            <a:t>,</a:t>
          </a:r>
          <a:r>
            <a:rPr lang="es-VE" sz="1800" noProof="0" dirty="0" smtClean="0">
              <a:solidFill>
                <a:srgbClr val="4579B9"/>
              </a:solidFill>
            </a:rPr>
            <a:t> </a:t>
          </a:r>
          <a:r>
            <a:rPr lang="es-VE" sz="1800" b="1" noProof="0" dirty="0" smtClean="0"/>
            <a:t>para que los gobiernos implementen políticas más eficaces dirigidas a los grupos excluidos</a:t>
          </a:r>
          <a:r>
            <a:rPr lang="en-US" sz="1800" b="1" dirty="0" smtClean="0"/>
            <a:t>.</a:t>
          </a:r>
          <a:endParaRPr lang="en-GB" sz="1800" b="1" dirty="0"/>
        </a:p>
      </dgm:t>
    </dgm:pt>
    <dgm:pt modelId="{5864F940-7A79-41AE-954B-A4DF9C3854BE}" type="parTrans" cxnId="{0327F938-4725-481A-A9B3-063BC094CAA8}">
      <dgm:prSet/>
      <dgm:spPr/>
      <dgm:t>
        <a:bodyPr/>
        <a:lstStyle/>
        <a:p>
          <a:endParaRPr lang="en-GB"/>
        </a:p>
      </dgm:t>
    </dgm:pt>
    <dgm:pt modelId="{2C9DF36F-01A3-4978-A216-355E88FC0AA4}" type="sibTrans" cxnId="{0327F938-4725-481A-A9B3-063BC094CAA8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r>
            <a:rPr lang="es-VE" sz="1800" b="1" noProof="0" dirty="0" smtClean="0"/>
            <a:t>Se requieren </a:t>
          </a:r>
          <a:r>
            <a:rPr lang="es-VE" sz="2000" b="1" noProof="0" dirty="0" smtClean="0">
              <a:solidFill>
                <a:srgbClr val="C00000"/>
              </a:solidFill>
            </a:rPr>
            <a:t>estudios sobre programas exitosos </a:t>
          </a:r>
          <a:r>
            <a:rPr lang="es-VE" sz="1800" b="1" noProof="0" dirty="0" smtClean="0"/>
            <a:t>que produzcan los cambios requeridos, así como el </a:t>
          </a:r>
          <a:r>
            <a:rPr lang="es-VE" sz="2000" b="1" noProof="0" dirty="0" smtClean="0">
              <a:solidFill>
                <a:srgbClr val="C00000"/>
              </a:solidFill>
            </a:rPr>
            <a:t>monitoreo de la cobertura y la calidad de la educación </a:t>
          </a:r>
          <a:r>
            <a:rPr lang="es-VE" sz="1800" b="1" noProof="0" dirty="0" smtClean="0"/>
            <a:t>en los distintos países. </a:t>
          </a:r>
          <a:endParaRPr lang="es-VE" sz="1800" b="1" noProof="0" dirty="0"/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83069" custScaleY="80426" custLinFactNeighborX="-74222" custLinFactNeighborY="-10467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CA0F3577-74DA-4F52-8D4A-1B32375AB3E3}" type="pres">
      <dgm:prSet presAssocID="{C71500C8-4FD1-4626-BB9E-90B6A26AFCE8}" presName="Accent" presStyleLbl="node1" presStyleIdx="1" presStyleCnt="2" custScaleX="116460" custScaleY="108472" custLinFactNeighborX="-39680" custLinFactNeighborY="-1572"/>
      <dgm:spPr/>
      <dgm:t>
        <a:bodyPr/>
        <a:lstStyle/>
        <a:p>
          <a:endParaRPr lang="en-GB"/>
        </a:p>
      </dgm:t>
    </dgm:pt>
    <dgm:pt modelId="{02B7F56F-B8F1-4602-8F22-A028FC89A29D}" type="pres">
      <dgm:prSet presAssocID="{C71500C8-4FD1-4626-BB9E-90B6A26AFCE8}" presName="Image1" presStyleLbl="fgImgPlace1" presStyleIdx="0" presStyleCnt="2" custScaleX="164691" custScaleY="152952" custLinFactX="-19211" custLinFactNeighborX="-100000" custLinFactNeighborY="-1462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2250"/>
          </a:stretch>
        </a:blipFill>
      </dgm:spPr>
      <dgm:t>
        <a:bodyPr/>
        <a:lstStyle/>
        <a:p>
          <a:endParaRPr lang="en-GB"/>
        </a:p>
      </dgm:t>
    </dgm:pt>
    <dgm:pt modelId="{E1E5984D-C721-4A84-B45D-A358E1D7E8FA}" type="pres">
      <dgm:prSet presAssocID="{C71500C8-4FD1-4626-BB9E-90B6A26AFCE8}" presName="Child1" presStyleLbl="revTx" presStyleIdx="0" presStyleCnt="2" custScaleX="227884" custScaleY="152175" custLinFactNeighborX="-981" custLinFactNeighborY="26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FD250F-1EF6-44ED-93F0-D3F170E2DBD8}" type="pres">
      <dgm:prSet presAssocID="{708BA529-24EA-42FF-A5C4-A909227238BA}" presName="Image2" presStyleCnt="0"/>
      <dgm:spPr/>
      <dgm:t>
        <a:bodyPr/>
        <a:lstStyle/>
        <a:p>
          <a:endParaRPr lang="en-GB"/>
        </a:p>
      </dgm:t>
    </dgm:pt>
    <dgm:pt modelId="{641A09D7-B77B-4FEC-846D-97061C825BFD}" type="pres">
      <dgm:prSet presAssocID="{708BA529-24EA-42FF-A5C4-A909227238BA}" presName="Image" presStyleLbl="fgImgPlace1" presStyleIdx="1" presStyleCnt="2" custScaleX="171169" custScaleY="156619" custLinFactX="-15973" custLinFactNeighborX="-100000" custLinFactNeighborY="1833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b="5"/>
          </a:stretch>
        </a:blipFill>
      </dgm:spPr>
      <dgm:t>
        <a:bodyPr/>
        <a:lstStyle/>
        <a:p>
          <a:endParaRPr lang="en-GB"/>
        </a:p>
      </dgm:t>
    </dgm:pt>
    <dgm:pt modelId="{AD7160A4-0A1D-43FA-B62C-8BD9174A4078}" type="pres">
      <dgm:prSet presAssocID="{708BA529-24EA-42FF-A5C4-A909227238BA}" presName="Child2" presStyleLbl="revTx" presStyleIdx="1" presStyleCnt="2" custScaleX="220160" custScaleY="151481" custLinFactNeighborX="1191" custLinFactNeighborY="38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4F2320-97D8-457B-9570-2F79E673DCB5}" srcId="{45D78C1B-BE93-4D05-BF73-0C78BDA2B131}" destId="{708BA529-24EA-42FF-A5C4-A909227238BA}" srcOrd="1" destOrd="0" parTransId="{3F4D1F0F-8185-4912-A561-1E61F9BDF660}" sibTransId="{93C402BC-3823-4CAA-BBBE-37D418139408}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4F2F218C-8468-4D3F-86C6-4982E3EAD8D7}" type="presOf" srcId="{C71500C8-4FD1-4626-BB9E-90B6A26AFCE8}" destId="{E1E5984D-C721-4A84-B45D-A358E1D7E8FA}" srcOrd="0" destOrd="0" presId="urn:microsoft.com/office/officeart/2011/layout/RadialPictureList"/>
    <dgm:cxn modelId="{83CF4235-D463-4C3C-95C0-2DF148FE3843}" type="presOf" srcId="{708BA529-24EA-42FF-A5C4-A909227238BA}" destId="{AD7160A4-0A1D-43FA-B62C-8BD9174A4078}" srcOrd="0" destOrd="0" presId="urn:microsoft.com/office/officeart/2011/layout/RadialPictureList"/>
    <dgm:cxn modelId="{0327F938-4725-481A-A9B3-063BC094CAA8}" srcId="{45D78C1B-BE93-4D05-BF73-0C78BDA2B131}" destId="{C71500C8-4FD1-4626-BB9E-90B6A26AFCE8}" srcOrd="0" destOrd="0" parTransId="{5864F940-7A79-41AE-954B-A4DF9C3854BE}" sibTransId="{2C9DF36F-01A3-4978-A216-355E88FC0AA4}"/>
    <dgm:cxn modelId="{D78E6345-6D6C-4295-9C83-4B8D0F6E41C6}" type="presOf" srcId="{45D78C1B-BE93-4D05-BF73-0C78BDA2B131}" destId="{AF2FEDC2-A3AF-42EC-BF3B-73758CFBDEBE}" srcOrd="0" destOrd="0" presId="urn:microsoft.com/office/officeart/2011/layout/RadialPictureList"/>
    <dgm:cxn modelId="{F6BF4703-AB3F-4139-BAE5-5614572D365A}" type="presOf" srcId="{D580F55C-E7D0-430B-9A4F-70E1CE82901B}" destId="{C7200B28-831C-4346-8F6B-41D88932EFF1}" srcOrd="0" destOrd="0" presId="urn:microsoft.com/office/officeart/2011/layout/RadialPictureList"/>
    <dgm:cxn modelId="{1B4EF500-9E50-4AED-A60D-74F9901F72AD}" type="presParOf" srcId="{C7200B28-831C-4346-8F6B-41D88932EFF1}" destId="{AF2FEDC2-A3AF-42EC-BF3B-73758CFBDEBE}" srcOrd="0" destOrd="0" presId="urn:microsoft.com/office/officeart/2011/layout/RadialPictureList"/>
    <dgm:cxn modelId="{C8D1723F-D81A-49E0-9A7E-3D5B8D6861C5}" type="presParOf" srcId="{C7200B28-831C-4346-8F6B-41D88932EFF1}" destId="{CA0F3577-74DA-4F52-8D4A-1B32375AB3E3}" srcOrd="1" destOrd="0" presId="urn:microsoft.com/office/officeart/2011/layout/RadialPictureList"/>
    <dgm:cxn modelId="{8E4CF267-8FA3-41ED-90D7-2AB1DBFC8366}" type="presParOf" srcId="{C7200B28-831C-4346-8F6B-41D88932EFF1}" destId="{02B7F56F-B8F1-4602-8F22-A028FC89A29D}" srcOrd="2" destOrd="0" presId="urn:microsoft.com/office/officeart/2011/layout/RadialPictureList"/>
    <dgm:cxn modelId="{029A5E61-C0C3-46D0-92AC-48D01BA26464}" type="presParOf" srcId="{C7200B28-831C-4346-8F6B-41D88932EFF1}" destId="{E1E5984D-C721-4A84-B45D-A358E1D7E8FA}" srcOrd="3" destOrd="0" presId="urn:microsoft.com/office/officeart/2011/layout/RadialPictureList"/>
    <dgm:cxn modelId="{01EB750F-ADB4-4714-A48F-61471CA24C8A}" type="presParOf" srcId="{C7200B28-831C-4346-8F6B-41D88932EFF1}" destId="{04FD250F-1EF6-44ED-93F0-D3F170E2DBD8}" srcOrd="4" destOrd="0" presId="urn:microsoft.com/office/officeart/2011/layout/RadialPictureList"/>
    <dgm:cxn modelId="{56678339-E1F0-4194-BB4C-6BCDB5BE1B4D}" type="presParOf" srcId="{04FD250F-1EF6-44ED-93F0-D3F170E2DBD8}" destId="{641A09D7-B77B-4FEC-846D-97061C825BFD}" srcOrd="0" destOrd="0" presId="urn:microsoft.com/office/officeart/2011/layout/RadialPictureList"/>
    <dgm:cxn modelId="{C61A5CF0-D706-4DAF-A431-721C55A9C747}" type="presParOf" srcId="{C7200B28-831C-4346-8F6B-41D88932EFF1}" destId="{AD7160A4-0A1D-43FA-B62C-8BD9174A4078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/>
      <dgm:t>
        <a:bodyPr/>
        <a:lstStyle/>
        <a:p>
          <a:r>
            <a:rPr lang="es-VE" b="1" baseline="0" noProof="0" dirty="0" smtClean="0"/>
            <a:t>Transformar los pueblos y la sociedad</a:t>
          </a:r>
          <a:endParaRPr lang="es-VE" b="1" noProof="0" dirty="0"/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</a:rPr>
            <a:t>Niveles altos de educación </a:t>
          </a:r>
          <a:r>
            <a:rPr lang="es-VE" sz="1800" b="1" noProof="0" dirty="0" smtClean="0"/>
            <a:t>pueden ayudar para que nuestras sociedades consigan 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</a:rPr>
            <a:t>desarrollarse plenamente en lo económico, político y social</a:t>
          </a:r>
          <a:r>
            <a:rPr lang="es-VE" sz="2000" b="1" noProof="0" dirty="0" smtClean="0">
              <a:solidFill>
                <a:srgbClr val="4579B9"/>
              </a:solidFill>
            </a:rPr>
            <a:t>. </a:t>
          </a:r>
          <a:endParaRPr lang="es-VE" sz="1800" b="1" noProof="0" dirty="0" smtClean="0">
            <a:solidFill>
              <a:srgbClr val="4579B9"/>
            </a:solidFill>
          </a:endParaRP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r>
            <a:rPr lang="es-VE" sz="1800" b="1" noProof="0" dirty="0" smtClean="0"/>
            <a:t>El derecho a la educación de calidad lo 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</a:rPr>
            <a:t>asumimos desde la perspectiva de los pobres</a:t>
          </a:r>
          <a:r>
            <a:rPr lang="es-VE" sz="1800" b="1" noProof="0" dirty="0" smtClean="0">
              <a:solidFill>
                <a:srgbClr val="4579B9"/>
              </a:solidFill>
            </a:rPr>
            <a:t>, </a:t>
          </a:r>
          <a:r>
            <a:rPr lang="es-VE" sz="1800" b="1" noProof="0" dirty="0" smtClean="0">
              <a:solidFill>
                <a:schemeClr val="tx1"/>
              </a:solidFill>
            </a:rPr>
            <a:t>para que sean 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</a:rPr>
            <a:t>sujetos activos </a:t>
          </a:r>
          <a:r>
            <a:rPr lang="es-VE" sz="1800" b="1" noProof="0" dirty="0" smtClean="0"/>
            <a:t>de su promoción y de la transformación social.</a:t>
          </a:r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r>
            <a:rPr lang="es-VE" sz="1800" b="1" noProof="0" dirty="0" smtClean="0"/>
            <a:t>Debemos construir 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</a:rPr>
            <a:t>sociedades que  sean democráticas, justas, diversas e inclusivas</a:t>
          </a:r>
          <a:r>
            <a:rPr lang="es-VE" sz="1800" b="1" noProof="0" dirty="0" smtClean="0"/>
            <a:t>, lo que implica proveer la educación que todos, las mujeres y los hombres, necesitan para su crecimiento.  </a:t>
          </a:r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80869" custScaleY="76067" custLinFactNeighborX="-77198" custLinFactNeighborY="-7668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19136" custScaleY="99881" custLinFactNeighborX="-66658" custLinFactNeighborY="-1488"/>
      <dgm:spPr/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3" custScaleX="151412" custScaleY="144598" custLinFactX="-60835" custLinFactNeighborX="-100000" custLinFactNeighborY="-980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1189"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3" custScaleX="233530" custLinFactNeighborX="46961" custLinFactNeighborY="-1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769B6-0EDB-4115-B791-D0199E8ED347}" type="pres">
      <dgm:prSet presAssocID="{763AEB78-EE31-4445-AAA5-7BCF42B8A402}" presName="Image2" presStyleCnt="0"/>
      <dgm:spPr/>
      <dgm:t>
        <a:bodyPr/>
        <a:lstStyle/>
        <a:p>
          <a:endParaRPr lang="en-GB"/>
        </a:p>
      </dgm:t>
    </dgm:pt>
    <dgm:pt modelId="{19358FBA-B1BF-4636-B8D7-8A2C472D5062}" type="pres">
      <dgm:prSet presAssocID="{763AEB78-EE31-4445-AAA5-7BCF42B8A402}" presName="Image" presStyleLbl="fgImgPlace1" presStyleIdx="1" presStyleCnt="3" custScaleX="150907" custScaleY="141944" custLinFactX="-4473" custLinFactNeighborX="-100000" custLinFactNeighborY="-16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4EC8E76-7C55-4819-9D51-9CA00AEA2A54}" type="pres">
      <dgm:prSet presAssocID="{763AEB78-EE31-4445-AAA5-7BCF42B8A402}" presName="Child2" presStyleLbl="revTx" presStyleIdx="1" presStyleCnt="3" custScaleX="190980" custScaleY="133230" custLinFactNeighborY="1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268D3-ABF1-4787-972F-16752614950F}" type="pres">
      <dgm:prSet presAssocID="{2301FA9B-0EB8-4E57-A834-68D49DD826AF}" presName="Image3" presStyleCnt="0"/>
      <dgm:spPr/>
      <dgm:t>
        <a:bodyPr/>
        <a:lstStyle/>
        <a:p>
          <a:endParaRPr lang="en-GB"/>
        </a:p>
      </dgm:t>
    </dgm:pt>
    <dgm:pt modelId="{8AF1FE4C-03B6-4462-9D3A-D9F540AA55A1}" type="pres">
      <dgm:prSet presAssocID="{2301FA9B-0EB8-4E57-A834-68D49DD826AF}" presName="Image" presStyleLbl="fgImgPlace1" presStyleIdx="2" presStyleCnt="3" custScaleX="144575" custScaleY="137949" custLinFactX="-70864" custLinFactNeighborX="-100000" custLinFactNeighborY="91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1098"/>
          </a:stretch>
        </a:blipFill>
      </dgm:spPr>
      <dgm:t>
        <a:bodyPr/>
        <a:lstStyle/>
        <a:p>
          <a:endParaRPr lang="en-GB"/>
        </a:p>
      </dgm:t>
    </dgm:pt>
    <dgm:pt modelId="{30E801DA-3218-4CF7-8768-77C2B9E61931}" type="pres">
      <dgm:prSet presAssocID="{2301FA9B-0EB8-4E57-A834-68D49DD826AF}" presName="Child3" presStyleLbl="revTx" presStyleIdx="2" presStyleCnt="3" custScaleX="240037" custLinFactNeighborX="4884" custLinFactNeighborY="34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971E24-2E43-48CE-B508-05F44F0F918C}" type="presOf" srcId="{2301FA9B-0EB8-4E57-A834-68D49DD826AF}" destId="{30E801DA-3218-4CF7-8768-77C2B9E61931}" srcOrd="0" destOrd="0" presId="urn:microsoft.com/office/officeart/2011/layout/RadialPictureList"/>
    <dgm:cxn modelId="{0C18F42A-B487-43D7-A025-2B1EAC28E6A3}" type="presOf" srcId="{708BA529-24EA-42FF-A5C4-A909227238BA}" destId="{81881C6D-E108-4ED8-B39B-B38C318DDE8F}" srcOrd="0" destOrd="0" presId="urn:microsoft.com/office/officeart/2011/layout/RadialPictureList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891F0DCA-5E52-4B34-A5B5-6FAB35EA03B0}" type="presOf" srcId="{45D78C1B-BE93-4D05-BF73-0C78BDA2B131}" destId="{AF2FEDC2-A3AF-42EC-BF3B-73758CFBDEBE}" srcOrd="0" destOrd="0" presId="urn:microsoft.com/office/officeart/2011/layout/RadialPictureList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89EAB6DA-A18F-45EC-8893-73B6E258AAF1}" type="presOf" srcId="{763AEB78-EE31-4445-AAA5-7BCF42B8A402}" destId="{74EC8E76-7C55-4819-9D51-9CA00AEA2A54}" srcOrd="0" destOrd="0" presId="urn:microsoft.com/office/officeart/2011/layout/RadialPictureList"/>
    <dgm:cxn modelId="{1AA2916F-5990-4D43-A9EC-6EBBD110AE47}" type="presOf" srcId="{D580F55C-E7D0-430B-9A4F-70E1CE82901B}" destId="{C7200B28-831C-4346-8F6B-41D88932EFF1}" srcOrd="0" destOrd="0" presId="urn:microsoft.com/office/officeart/2011/layout/RadialPictureList"/>
    <dgm:cxn modelId="{D1BAC1AA-AE62-4E66-92BC-BB8D47B35F0B}" srcId="{45D78C1B-BE93-4D05-BF73-0C78BDA2B131}" destId="{2301FA9B-0EB8-4E57-A834-68D49DD826AF}" srcOrd="2" destOrd="0" parTransId="{5C58A4B3-8065-4F05-87DB-6792E472FB75}" sibTransId="{2FF9E495-046F-47E2-8C2A-E109E0437923}"/>
    <dgm:cxn modelId="{8EB2C554-9084-4632-8FD0-A4E07026D4CC}" srcId="{45D78C1B-BE93-4D05-BF73-0C78BDA2B131}" destId="{763AEB78-EE31-4445-AAA5-7BCF42B8A402}" srcOrd="1" destOrd="0" parTransId="{C54596F0-FC64-425C-BF21-33120241F6C1}" sibTransId="{D3EAC126-64F5-4A8C-B1FB-50E40AEDFDC8}"/>
    <dgm:cxn modelId="{DDE8A350-7FFE-4BD7-B72F-022A7E85BCB6}" srcId="{D580F55C-E7D0-430B-9A4F-70E1CE82901B}" destId="{63FCC777-CC1A-4134-9D0B-2B29A2046ACF}" srcOrd="1" destOrd="0" parTransId="{D98742BE-A8D4-498B-9F22-050293DC9306}" sibTransId="{0E2D176D-8C5B-4696-A709-EB031BA35D2B}"/>
    <dgm:cxn modelId="{099A41D8-E69A-485C-B78E-89901131EA86}" type="presParOf" srcId="{C7200B28-831C-4346-8F6B-41D88932EFF1}" destId="{AF2FEDC2-A3AF-42EC-BF3B-73758CFBDEBE}" srcOrd="0" destOrd="0" presId="urn:microsoft.com/office/officeart/2011/layout/RadialPictureList"/>
    <dgm:cxn modelId="{EC987F6D-6F4F-47C1-B84D-FE23B2A875CD}" type="presParOf" srcId="{C7200B28-831C-4346-8F6B-41D88932EFF1}" destId="{81C3E84A-F526-4579-8353-2F8B35771678}" srcOrd="1" destOrd="0" presId="urn:microsoft.com/office/officeart/2011/layout/RadialPictureList"/>
    <dgm:cxn modelId="{011431B3-3589-4CCB-8909-7C596B965F84}" type="presParOf" srcId="{C7200B28-831C-4346-8F6B-41D88932EFF1}" destId="{6BBBA693-C315-472D-9771-5FC56661CB56}" srcOrd="2" destOrd="0" presId="urn:microsoft.com/office/officeart/2011/layout/RadialPictureList"/>
    <dgm:cxn modelId="{68C2A2F8-B249-4C82-9A63-CEF8AA46AF29}" type="presParOf" srcId="{C7200B28-831C-4346-8F6B-41D88932EFF1}" destId="{81881C6D-E108-4ED8-B39B-B38C318DDE8F}" srcOrd="3" destOrd="0" presId="urn:microsoft.com/office/officeart/2011/layout/RadialPictureList"/>
    <dgm:cxn modelId="{1AB79AC7-7FB2-4442-A2DC-21130D2BCADF}" type="presParOf" srcId="{C7200B28-831C-4346-8F6B-41D88932EFF1}" destId="{EC4769B6-0EDB-4115-B791-D0199E8ED347}" srcOrd="4" destOrd="0" presId="urn:microsoft.com/office/officeart/2011/layout/RadialPictureList"/>
    <dgm:cxn modelId="{D195A5A9-30F4-4DFC-A071-8C8D0683C322}" type="presParOf" srcId="{EC4769B6-0EDB-4115-B791-D0199E8ED347}" destId="{19358FBA-B1BF-4636-B8D7-8A2C472D5062}" srcOrd="0" destOrd="0" presId="urn:microsoft.com/office/officeart/2011/layout/RadialPictureList"/>
    <dgm:cxn modelId="{9F60AE3C-12AA-43D0-AF6B-B97130DED4E4}" type="presParOf" srcId="{C7200B28-831C-4346-8F6B-41D88932EFF1}" destId="{74EC8E76-7C55-4819-9D51-9CA00AEA2A54}" srcOrd="5" destOrd="0" presId="urn:microsoft.com/office/officeart/2011/layout/RadialPictureList"/>
    <dgm:cxn modelId="{446698CC-57D7-49AD-8C86-CA27AC4739B6}" type="presParOf" srcId="{C7200B28-831C-4346-8F6B-41D88932EFF1}" destId="{4C3268D3-ABF1-4787-972F-16752614950F}" srcOrd="6" destOrd="0" presId="urn:microsoft.com/office/officeart/2011/layout/RadialPictureList"/>
    <dgm:cxn modelId="{C7B5B5B3-8EC3-465C-9791-DEBC9B6C211C}" type="presParOf" srcId="{4C3268D3-ABF1-4787-972F-16752614950F}" destId="{8AF1FE4C-03B6-4462-9D3A-D9F540AA55A1}" srcOrd="0" destOrd="0" presId="urn:microsoft.com/office/officeart/2011/layout/RadialPictureList"/>
    <dgm:cxn modelId="{586FF75A-EDAD-4FA3-9F5D-5BE849EB2205}" type="presParOf" srcId="{C7200B28-831C-4346-8F6B-41D88932EFF1}" destId="{30E801DA-3218-4CF7-8768-77C2B9E6193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/>
      <dgm:t>
        <a:bodyPr/>
        <a:lstStyle/>
        <a:p>
          <a:r>
            <a:rPr lang="es-VE" b="1" noProof="0" dirty="0" smtClean="0"/>
            <a:t>Familia, Estado y Sociedad</a:t>
          </a:r>
          <a:endParaRPr lang="es-VE" b="1" noProof="0" dirty="0"/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r>
            <a:rPr lang="es-VE" sz="1800" b="1" noProof="0" dirty="0" smtClean="0"/>
            <a:t>El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</a:rPr>
            <a:t>trabajo conjunto </a:t>
          </a:r>
          <a:r>
            <a:rPr lang="es-VE" sz="1800" b="1" noProof="0" dirty="0" smtClean="0"/>
            <a:t>de las familias, la sociedad y el estado es clave para generar un sistema educativo de calidad para todos.</a:t>
          </a: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r>
            <a:rPr lang="es-VE" sz="1800" b="1" noProof="0" dirty="0" smtClean="0">
              <a:solidFill>
                <a:schemeClr val="tx1"/>
              </a:solidFill>
            </a:rPr>
            <a:t>Las familias y la sociedad en general deben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</a:rPr>
            <a:t>colaborar de manera simultánea </a:t>
          </a:r>
          <a:r>
            <a:rPr lang="es-VE" sz="1800" b="1" noProof="0" dirty="0" smtClean="0"/>
            <a:t>con el estado para educar y deben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</a:rPr>
            <a:t>compartir la responsabilidad</a:t>
          </a:r>
          <a:r>
            <a:rPr lang="es-VE" sz="1800" b="1" noProof="0" dirty="0" smtClean="0"/>
            <a:t>.</a:t>
          </a:r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r>
            <a:rPr lang="es-VE" sz="1800" b="1" noProof="0" dirty="0" smtClean="0"/>
            <a:t>La educación es un derecho humano básico así que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</a:rPr>
            <a:t>todos los estados deben asumir su  responsabilidad</a:t>
          </a:r>
          <a:r>
            <a:rPr lang="es-VE" sz="1800" b="1" noProof="0" dirty="0" smtClean="0"/>
            <a:t>.  Las familias y la sociedad deben </a:t>
          </a:r>
          <a:r>
            <a:rPr lang="es-VE" sz="2000" b="1" noProof="0" dirty="0" smtClean="0">
              <a:solidFill>
                <a:schemeClr val="accent4">
                  <a:lumMod val="75000"/>
                </a:schemeClr>
              </a:solidFill>
            </a:rPr>
            <a:t>demandar el cumplimiento</a:t>
          </a:r>
          <a:r>
            <a:rPr lang="es-VE" sz="1800" b="1" noProof="0" dirty="0" smtClean="0"/>
            <a:t> de este derecho.</a:t>
          </a:r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88065" custScaleY="84620" custLinFactX="-10559" custLinFactNeighborX="-100000" custLinFactNeighborY="-6617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17269" custScaleY="101976" custLinFactNeighborX="-50181" custLinFactNeighborY="0"/>
      <dgm:spPr/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3" custScaleX="127263" custScaleY="118281" custLinFactX="-29139" custLinFactNeighborX="-100000" custLinFactNeighborY="-20064"/>
      <dgm:spPr>
        <a:blipFill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3" custScaleX="268794" custLinFactNeighborX="12373" custLinFactNeighborY="-5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769B6-0EDB-4115-B791-D0199E8ED347}" type="pres">
      <dgm:prSet presAssocID="{763AEB78-EE31-4445-AAA5-7BCF42B8A402}" presName="Image2" presStyleCnt="0"/>
      <dgm:spPr/>
      <dgm:t>
        <a:bodyPr/>
        <a:lstStyle/>
        <a:p>
          <a:endParaRPr lang="en-GB"/>
        </a:p>
      </dgm:t>
    </dgm:pt>
    <dgm:pt modelId="{19358FBA-B1BF-4636-B8D7-8A2C472D5062}" type="pres">
      <dgm:prSet presAssocID="{763AEB78-EE31-4445-AAA5-7BCF42B8A402}" presName="Image" presStyleLbl="fgImgPlace1" presStyleIdx="1" presStyleCnt="3" custScaleX="131989" custScaleY="121665" custLinFactX="-23152" custLinFactNeighborX="-100000" custLinFactNeighborY="-67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1110" b="621"/>
          </a:stretch>
        </a:blipFill>
      </dgm:spPr>
      <dgm:t>
        <a:bodyPr/>
        <a:lstStyle/>
        <a:p>
          <a:endParaRPr lang="en-GB"/>
        </a:p>
      </dgm:t>
    </dgm:pt>
    <dgm:pt modelId="{74EC8E76-7C55-4819-9D51-9CA00AEA2A54}" type="pres">
      <dgm:prSet presAssocID="{763AEB78-EE31-4445-AAA5-7BCF42B8A402}" presName="Child2" presStyleLbl="revTx" presStyleIdx="1" presStyleCnt="3" custScaleX="246875" custLinFactNeighborX="-5923" custLinFactNeighborY="3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268D3-ABF1-4787-972F-16752614950F}" type="pres">
      <dgm:prSet presAssocID="{2301FA9B-0EB8-4E57-A834-68D49DD826AF}" presName="Image3" presStyleCnt="0"/>
      <dgm:spPr/>
      <dgm:t>
        <a:bodyPr/>
        <a:lstStyle/>
        <a:p>
          <a:endParaRPr lang="en-GB"/>
        </a:p>
      </dgm:t>
    </dgm:pt>
    <dgm:pt modelId="{8AF1FE4C-03B6-4462-9D3A-D9F540AA55A1}" type="pres">
      <dgm:prSet presAssocID="{2301FA9B-0EB8-4E57-A834-68D49DD826AF}" presName="Image" presStyleLbl="fgImgPlace1" presStyleIdx="2" presStyleCnt="3" custScaleX="140253" custScaleY="132293" custLinFactX="-31469" custLinFactNeighborX="-100000" custLinFactNeighborY="513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0E801DA-3218-4CF7-8768-77C2B9E61931}" type="pres">
      <dgm:prSet presAssocID="{2301FA9B-0EB8-4E57-A834-68D49DD826AF}" presName="Child3" presStyleLbl="revTx" presStyleIdx="2" presStyleCnt="3" custScaleX="262047" custLinFactNeighborX="15803" custLinFactNeighborY="18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89501C-F9DB-4F00-B5BA-B50C81C18472}" type="presOf" srcId="{763AEB78-EE31-4445-AAA5-7BCF42B8A402}" destId="{74EC8E76-7C55-4819-9D51-9CA00AEA2A54}" srcOrd="0" destOrd="0" presId="urn:microsoft.com/office/officeart/2011/layout/RadialPictureList"/>
    <dgm:cxn modelId="{A1044795-9879-41EB-8F26-C8C87677DC35}" type="presOf" srcId="{2301FA9B-0EB8-4E57-A834-68D49DD826AF}" destId="{30E801DA-3218-4CF7-8768-77C2B9E61931}" srcOrd="0" destOrd="0" presId="urn:microsoft.com/office/officeart/2011/layout/RadialPictureList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D1BAC1AA-AE62-4E66-92BC-BB8D47B35F0B}" srcId="{45D78C1B-BE93-4D05-BF73-0C78BDA2B131}" destId="{2301FA9B-0EB8-4E57-A834-68D49DD826AF}" srcOrd="2" destOrd="0" parTransId="{5C58A4B3-8065-4F05-87DB-6792E472FB75}" sibTransId="{2FF9E495-046F-47E2-8C2A-E109E0437923}"/>
    <dgm:cxn modelId="{8EB2C554-9084-4632-8FD0-A4E07026D4CC}" srcId="{45D78C1B-BE93-4D05-BF73-0C78BDA2B131}" destId="{763AEB78-EE31-4445-AAA5-7BCF42B8A402}" srcOrd="1" destOrd="0" parTransId="{C54596F0-FC64-425C-BF21-33120241F6C1}" sibTransId="{D3EAC126-64F5-4A8C-B1FB-50E40AEDFDC8}"/>
    <dgm:cxn modelId="{5AAB1A13-2540-4A7C-BDB9-E9AA0D334810}" type="presOf" srcId="{D580F55C-E7D0-430B-9A4F-70E1CE82901B}" destId="{C7200B28-831C-4346-8F6B-41D88932EFF1}" srcOrd="0" destOrd="0" presId="urn:microsoft.com/office/officeart/2011/layout/RadialPictureList"/>
    <dgm:cxn modelId="{C75EC318-5A0E-4E7B-B99D-9D4DB31E7C2C}" type="presOf" srcId="{45D78C1B-BE93-4D05-BF73-0C78BDA2B131}" destId="{AF2FEDC2-A3AF-42EC-BF3B-73758CFBDEBE}" srcOrd="0" destOrd="0" presId="urn:microsoft.com/office/officeart/2011/layout/RadialPictureList"/>
    <dgm:cxn modelId="{2DED4AB0-6F81-47E8-965F-26FDD005B5FE}" type="presOf" srcId="{708BA529-24EA-42FF-A5C4-A909227238BA}" destId="{81881C6D-E108-4ED8-B39B-B38C318DDE8F}" srcOrd="0" destOrd="0" presId="urn:microsoft.com/office/officeart/2011/layout/RadialPictureList"/>
    <dgm:cxn modelId="{DDE8A350-7FFE-4BD7-B72F-022A7E85BCB6}" srcId="{D580F55C-E7D0-430B-9A4F-70E1CE82901B}" destId="{63FCC777-CC1A-4134-9D0B-2B29A2046ACF}" srcOrd="1" destOrd="0" parTransId="{D98742BE-A8D4-498B-9F22-050293DC9306}" sibTransId="{0E2D176D-8C5B-4696-A709-EB031BA35D2B}"/>
    <dgm:cxn modelId="{4F1F8809-B87A-4AE3-AE58-9F854DD1346D}" type="presParOf" srcId="{C7200B28-831C-4346-8F6B-41D88932EFF1}" destId="{AF2FEDC2-A3AF-42EC-BF3B-73758CFBDEBE}" srcOrd="0" destOrd="0" presId="urn:microsoft.com/office/officeart/2011/layout/RadialPictureList"/>
    <dgm:cxn modelId="{70E01403-E4AE-4ACA-8ECA-3A9A7E25DD15}" type="presParOf" srcId="{C7200B28-831C-4346-8F6B-41D88932EFF1}" destId="{81C3E84A-F526-4579-8353-2F8B35771678}" srcOrd="1" destOrd="0" presId="urn:microsoft.com/office/officeart/2011/layout/RadialPictureList"/>
    <dgm:cxn modelId="{0BD14DF7-2BBB-4F8E-B283-508BFF45E912}" type="presParOf" srcId="{C7200B28-831C-4346-8F6B-41D88932EFF1}" destId="{6BBBA693-C315-472D-9771-5FC56661CB56}" srcOrd="2" destOrd="0" presId="urn:microsoft.com/office/officeart/2011/layout/RadialPictureList"/>
    <dgm:cxn modelId="{D86456E9-1221-4AC4-B08C-8DB7B8D809F2}" type="presParOf" srcId="{C7200B28-831C-4346-8F6B-41D88932EFF1}" destId="{81881C6D-E108-4ED8-B39B-B38C318DDE8F}" srcOrd="3" destOrd="0" presId="urn:microsoft.com/office/officeart/2011/layout/RadialPictureList"/>
    <dgm:cxn modelId="{CDBCCE87-875E-4C6F-8F24-DE9C3AE1A05B}" type="presParOf" srcId="{C7200B28-831C-4346-8F6B-41D88932EFF1}" destId="{EC4769B6-0EDB-4115-B791-D0199E8ED347}" srcOrd="4" destOrd="0" presId="urn:microsoft.com/office/officeart/2011/layout/RadialPictureList"/>
    <dgm:cxn modelId="{67CBE70F-C760-4EAA-A47D-D2169E53292F}" type="presParOf" srcId="{EC4769B6-0EDB-4115-B791-D0199E8ED347}" destId="{19358FBA-B1BF-4636-B8D7-8A2C472D5062}" srcOrd="0" destOrd="0" presId="urn:microsoft.com/office/officeart/2011/layout/RadialPictureList"/>
    <dgm:cxn modelId="{182EE928-AE53-4D82-AB0C-8C7323538D80}" type="presParOf" srcId="{C7200B28-831C-4346-8F6B-41D88932EFF1}" destId="{74EC8E76-7C55-4819-9D51-9CA00AEA2A54}" srcOrd="5" destOrd="0" presId="urn:microsoft.com/office/officeart/2011/layout/RadialPictureList"/>
    <dgm:cxn modelId="{24312D5B-7E04-48ED-8300-FC7F8DD829E8}" type="presParOf" srcId="{C7200B28-831C-4346-8F6B-41D88932EFF1}" destId="{4C3268D3-ABF1-4787-972F-16752614950F}" srcOrd="6" destOrd="0" presId="urn:microsoft.com/office/officeart/2011/layout/RadialPictureList"/>
    <dgm:cxn modelId="{5C6D0BD5-7EB1-4B63-BE51-46D69E6A4080}" type="presParOf" srcId="{4C3268D3-ABF1-4787-972F-16752614950F}" destId="{8AF1FE4C-03B6-4462-9D3A-D9F540AA55A1}" srcOrd="0" destOrd="0" presId="urn:microsoft.com/office/officeart/2011/layout/RadialPictureList"/>
    <dgm:cxn modelId="{3185879C-9070-4950-AA72-EB28C5A3613C}" type="presParOf" srcId="{C7200B28-831C-4346-8F6B-41D88932EFF1}" destId="{30E801DA-3218-4CF7-8768-77C2B9E6193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 custT="1"/>
      <dgm:spPr>
        <a:solidFill>
          <a:srgbClr val="B85808"/>
        </a:solidFill>
      </dgm:spPr>
      <dgm:t>
        <a:bodyPr/>
        <a:lstStyle/>
        <a:p>
          <a:r>
            <a:rPr lang="en-US" sz="3200" b="1" noProof="0" dirty="0" smtClean="0"/>
            <a:t>Bien </a:t>
          </a:r>
          <a:r>
            <a:rPr lang="en-US" sz="3200" b="1" noProof="0" dirty="0" err="1" smtClean="0"/>
            <a:t>público</a:t>
          </a:r>
          <a:r>
            <a:rPr lang="en-US" sz="3200" b="1" noProof="0" dirty="0" smtClean="0"/>
            <a:t> </a:t>
          </a:r>
          <a:endParaRPr lang="en-US" sz="3200" b="1" noProof="0" dirty="0"/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r>
            <a:rPr lang="es-VE" sz="1800" b="1" noProof="0" dirty="0" smtClean="0"/>
            <a:t>La educación de calidad es un </a:t>
          </a:r>
          <a:r>
            <a:rPr lang="es-VE" sz="2000" b="1" noProof="0" dirty="0" smtClean="0">
              <a:solidFill>
                <a:srgbClr val="B85808"/>
              </a:solidFill>
            </a:rPr>
            <a:t>derecho humano y un bien público.</a:t>
          </a:r>
          <a:r>
            <a:rPr lang="es-VE" sz="1800" b="1" noProof="0" dirty="0" smtClean="0">
              <a:solidFill>
                <a:srgbClr val="B85808"/>
              </a:solidFill>
            </a:rPr>
            <a:t> </a:t>
          </a:r>
          <a:r>
            <a:rPr lang="es-VE" sz="1800" b="1" noProof="0" dirty="0" smtClean="0"/>
            <a:t>Los centros privados gestionan un bien que es de naturaleza pública, por lo que también son responsables de la realización de ese derecho, </a:t>
          </a:r>
          <a:r>
            <a:rPr lang="es-VE" sz="1800" b="1" noProof="0" dirty="0" smtClean="0">
              <a:solidFill>
                <a:schemeClr val="tx1"/>
              </a:solidFill>
            </a:rPr>
            <a:t>y el Estado está en la obligación de </a:t>
          </a:r>
          <a:r>
            <a:rPr lang="es-VE" sz="2000" b="1" noProof="0" dirty="0" smtClean="0">
              <a:solidFill>
                <a:srgbClr val="B85808"/>
              </a:solidFill>
            </a:rPr>
            <a:t>asegurar su cumplimiento.</a:t>
          </a: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endParaRPr lang="en-GB"/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endParaRPr lang="en-US" sz="1400" dirty="0" smtClean="0"/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65C04A54-506D-4B08-AE9D-E16C02730632}">
      <dgm:prSet phldrT="[Texto]" custT="1"/>
      <dgm:spPr/>
      <dgm:t>
        <a:bodyPr/>
        <a:lstStyle/>
        <a:p>
          <a:r>
            <a:rPr lang="es-ES" sz="1800" b="1" dirty="0" smtClean="0"/>
            <a:t>Cualquier intento </a:t>
          </a:r>
          <a:r>
            <a:rPr lang="es-ES" sz="1800" b="1" dirty="0" smtClean="0">
              <a:solidFill>
                <a:srgbClr val="B85808"/>
              </a:solidFill>
            </a:rPr>
            <a:t>de </a:t>
          </a:r>
          <a:r>
            <a:rPr lang="es-ES" sz="2000" b="1" dirty="0" smtClean="0">
              <a:solidFill>
                <a:srgbClr val="B85808"/>
              </a:solidFill>
            </a:rPr>
            <a:t>privatizar la educación</a:t>
          </a:r>
          <a:r>
            <a:rPr lang="es-ES" sz="1800" b="1" dirty="0" smtClean="0"/>
            <a:t>, de manera </a:t>
          </a:r>
          <a:r>
            <a:rPr lang="es-ES" sz="1800" b="1" dirty="0" smtClean="0">
              <a:solidFill>
                <a:schemeClr val="tx1"/>
              </a:solidFill>
            </a:rPr>
            <a:t>que cierre el acceso a las personas, </a:t>
          </a:r>
          <a:r>
            <a:rPr lang="es-ES" sz="1800" b="1" dirty="0" smtClean="0"/>
            <a:t>por razones económicas o de otra naturaleza</a:t>
          </a:r>
          <a:r>
            <a:rPr lang="es-ES" sz="1800" b="1" dirty="0" smtClean="0">
              <a:solidFill>
                <a:schemeClr val="tx1"/>
              </a:solidFill>
            </a:rPr>
            <a:t>, </a:t>
          </a:r>
          <a:r>
            <a:rPr lang="es-ES" sz="2000" b="1" dirty="0" smtClean="0">
              <a:solidFill>
                <a:srgbClr val="B85808"/>
              </a:solidFill>
            </a:rPr>
            <a:t>suprime el derecho a la educación.  </a:t>
          </a:r>
          <a:endParaRPr lang="en-US" sz="1800" b="1" dirty="0" smtClean="0">
            <a:solidFill>
              <a:srgbClr val="B85808"/>
            </a:solidFill>
          </a:endParaRPr>
        </a:p>
      </dgm:t>
    </dgm:pt>
    <dgm:pt modelId="{B4AD13E1-146F-426B-AF34-4AACDDA0A286}" type="parTrans" cxnId="{0EE45EBC-57A4-4EE6-BACE-71CA6DE57B95}">
      <dgm:prSet/>
      <dgm:spPr/>
      <dgm:t>
        <a:bodyPr/>
        <a:lstStyle/>
        <a:p>
          <a:endParaRPr lang="en-GB"/>
        </a:p>
      </dgm:t>
    </dgm:pt>
    <dgm:pt modelId="{7F57BBFC-F903-41A6-8AEC-778A3E1A65A5}" type="sibTrans" cxnId="{0EE45EBC-57A4-4EE6-BACE-71CA6DE57B95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95863" custScaleY="92901" custLinFactNeighborX="-88185" custLinFactNeighborY="-1510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19976" custScaleY="125102" custLinFactNeighborX="-44634" custLinFactNeighborY="0"/>
      <dgm:spPr>
        <a:solidFill>
          <a:srgbClr val="B85808"/>
        </a:solidFill>
      </dgm:spPr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2" custScaleX="174469" custScaleY="182743" custLinFactX="-14417" custLinFactNeighborX="-100000" custLinFactNeighborY="-848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2" custScaleX="231830" custScaleY="182284" custLinFactNeighborX="41254" custLinFactNeighborY="-8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BF9270-0CAA-4FC9-98F0-3BC14455E186}" type="pres">
      <dgm:prSet presAssocID="{65C04A54-506D-4B08-AE9D-E16C02730632}" presName="Image2" presStyleCnt="0"/>
      <dgm:spPr/>
      <dgm:t>
        <a:bodyPr/>
        <a:lstStyle/>
        <a:p>
          <a:endParaRPr lang="en-GB"/>
        </a:p>
      </dgm:t>
    </dgm:pt>
    <dgm:pt modelId="{4FF6BD70-CA74-4952-8B76-21D81D56DBD4}" type="pres">
      <dgm:prSet presAssocID="{65C04A54-506D-4B08-AE9D-E16C02730632}" presName="Image" presStyleLbl="fgImgPlace1" presStyleIdx="1" presStyleCnt="2" custScaleX="186251" custScaleY="167597" custLinFactX="-20308" custLinFactNeighborX="-100000" custLinFactNeighborY="34741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85C83F8-2935-498D-94F3-B826FECBDEA6}" type="pres">
      <dgm:prSet presAssocID="{65C04A54-506D-4B08-AE9D-E16C02730632}" presName="Child2" presStyleLbl="revTx" presStyleIdx="1" presStyleCnt="2" custScaleX="236725" custScaleY="196138" custLinFactNeighborX="20277" custLinFactNeighborY="35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E45EBC-57A4-4EE6-BACE-71CA6DE57B95}" srcId="{45D78C1B-BE93-4D05-BF73-0C78BDA2B131}" destId="{65C04A54-506D-4B08-AE9D-E16C02730632}" srcOrd="1" destOrd="0" parTransId="{B4AD13E1-146F-426B-AF34-4AACDDA0A286}" sibTransId="{7F57BBFC-F903-41A6-8AEC-778A3E1A65A5}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1B6DC663-ED28-4AE6-846A-A2FEE502CCF4}" type="presOf" srcId="{D580F55C-E7D0-430B-9A4F-70E1CE82901B}" destId="{C7200B28-831C-4346-8F6B-41D88932EFF1}" srcOrd="0" destOrd="0" presId="urn:microsoft.com/office/officeart/2011/layout/RadialPictureList"/>
    <dgm:cxn modelId="{EBDCC80C-B16E-46CE-85A7-6CA0C7CC17FC}" type="presOf" srcId="{45D78C1B-BE93-4D05-BF73-0C78BDA2B131}" destId="{AF2FEDC2-A3AF-42EC-BF3B-73758CFBDEBE}" srcOrd="0" destOrd="0" presId="urn:microsoft.com/office/officeart/2011/layout/RadialPictureList"/>
    <dgm:cxn modelId="{D1BAC1AA-AE62-4E66-92BC-BB8D47B35F0B}" srcId="{763AEB78-EE31-4445-AAA5-7BCF42B8A402}" destId="{2301FA9B-0EB8-4E57-A834-68D49DD826AF}" srcOrd="0" destOrd="0" parTransId="{5C58A4B3-8065-4F05-87DB-6792E472FB75}" sibTransId="{2FF9E495-046F-47E2-8C2A-E109E0437923}"/>
    <dgm:cxn modelId="{8EB2C554-9084-4632-8FD0-A4E07026D4CC}" srcId="{D580F55C-E7D0-430B-9A4F-70E1CE82901B}" destId="{763AEB78-EE31-4445-AAA5-7BCF42B8A402}" srcOrd="1" destOrd="0" parTransId="{C54596F0-FC64-425C-BF21-33120241F6C1}" sibTransId="{D3EAC126-64F5-4A8C-B1FB-50E40AEDFDC8}"/>
    <dgm:cxn modelId="{8C1F8C30-1D5C-4828-8FDB-9AFF4C3DC965}" type="presOf" srcId="{65C04A54-506D-4B08-AE9D-E16C02730632}" destId="{B85C83F8-2935-498D-94F3-B826FECBDEA6}" srcOrd="0" destOrd="0" presId="urn:microsoft.com/office/officeart/2011/layout/RadialPictureList"/>
    <dgm:cxn modelId="{30631F57-4A5F-41DF-AC4A-3B61F7AB95B7}" type="presOf" srcId="{708BA529-24EA-42FF-A5C4-A909227238BA}" destId="{81881C6D-E108-4ED8-B39B-B38C318DDE8F}" srcOrd="0" destOrd="0" presId="urn:microsoft.com/office/officeart/2011/layout/RadialPictureList"/>
    <dgm:cxn modelId="{DDE8A350-7FFE-4BD7-B72F-022A7E85BCB6}" srcId="{D580F55C-E7D0-430B-9A4F-70E1CE82901B}" destId="{63FCC777-CC1A-4134-9D0B-2B29A2046ACF}" srcOrd="2" destOrd="0" parTransId="{D98742BE-A8D4-498B-9F22-050293DC9306}" sibTransId="{0E2D176D-8C5B-4696-A709-EB031BA35D2B}"/>
    <dgm:cxn modelId="{9A77D438-A6D5-44C5-AD63-801AC40BEEAE}" type="presParOf" srcId="{C7200B28-831C-4346-8F6B-41D88932EFF1}" destId="{AF2FEDC2-A3AF-42EC-BF3B-73758CFBDEBE}" srcOrd="0" destOrd="0" presId="urn:microsoft.com/office/officeart/2011/layout/RadialPictureList"/>
    <dgm:cxn modelId="{77CE3E3C-5762-40BB-92B2-DC286074E8AE}" type="presParOf" srcId="{C7200B28-831C-4346-8F6B-41D88932EFF1}" destId="{81C3E84A-F526-4579-8353-2F8B35771678}" srcOrd="1" destOrd="0" presId="urn:microsoft.com/office/officeart/2011/layout/RadialPictureList"/>
    <dgm:cxn modelId="{0964416A-DA15-49C1-9CD1-F2B5C8B51F44}" type="presParOf" srcId="{C7200B28-831C-4346-8F6B-41D88932EFF1}" destId="{6BBBA693-C315-472D-9771-5FC56661CB56}" srcOrd="2" destOrd="0" presId="urn:microsoft.com/office/officeart/2011/layout/RadialPictureList"/>
    <dgm:cxn modelId="{6785B255-D896-43E3-AA0E-C5E84733D2BE}" type="presParOf" srcId="{C7200B28-831C-4346-8F6B-41D88932EFF1}" destId="{81881C6D-E108-4ED8-B39B-B38C318DDE8F}" srcOrd="3" destOrd="0" presId="urn:microsoft.com/office/officeart/2011/layout/RadialPictureList"/>
    <dgm:cxn modelId="{13FD7693-79A0-4DD2-917F-2B527C5AE0B4}" type="presParOf" srcId="{C7200B28-831C-4346-8F6B-41D88932EFF1}" destId="{FFBF9270-0CAA-4FC9-98F0-3BC14455E186}" srcOrd="4" destOrd="0" presId="urn:microsoft.com/office/officeart/2011/layout/RadialPictureList"/>
    <dgm:cxn modelId="{14C7CE63-C6AA-49A1-9DD9-633BA019C226}" type="presParOf" srcId="{FFBF9270-0CAA-4FC9-98F0-3BC14455E186}" destId="{4FF6BD70-CA74-4952-8B76-21D81D56DBD4}" srcOrd="0" destOrd="0" presId="urn:microsoft.com/office/officeart/2011/layout/RadialPictureList"/>
    <dgm:cxn modelId="{5A9EB439-B487-4AE0-8C2F-6BC717EA9685}" type="presParOf" srcId="{C7200B28-831C-4346-8F6B-41D88932EFF1}" destId="{B85C83F8-2935-498D-94F3-B826FECBDEA6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VE" b="1" noProof="0" dirty="0" smtClean="0"/>
            <a:t>El centro educativo</a:t>
          </a:r>
          <a:endParaRPr lang="es-VE" b="1" noProof="0" dirty="0"/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5C04A54-506D-4B08-AE9D-E16C02730632}">
      <dgm:prSet phldrT="[Texto]" custT="1"/>
      <dgm:spPr/>
      <dgm:t>
        <a:bodyPr/>
        <a:lstStyle/>
        <a:p>
          <a:r>
            <a:rPr lang="es-VE" sz="1800" b="1" noProof="0" dirty="0" smtClean="0"/>
            <a:t>El centro educativo es el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</a:rPr>
            <a:t>corazón</a:t>
          </a:r>
          <a:r>
            <a:rPr lang="es-VE" sz="1800" b="1" noProof="0" dirty="0" smtClean="0"/>
            <a:t> del sistema educativo, por tanto debe estar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</a:rPr>
            <a:t>bien construido, equipado, cuidado y mantenido</a:t>
          </a:r>
          <a:r>
            <a:rPr lang="es-VE" sz="1800" b="1" noProof="0" dirty="0" smtClean="0">
              <a:solidFill>
                <a:srgbClr val="4579B9"/>
              </a:solidFill>
            </a:rPr>
            <a:t>.</a:t>
          </a:r>
        </a:p>
      </dgm:t>
    </dgm:pt>
    <dgm:pt modelId="{7F57BBFC-F903-41A6-8AEC-778A3E1A65A5}" type="sibTrans" cxnId="{0EE45EBC-57A4-4EE6-BACE-71CA6DE57B95}">
      <dgm:prSet/>
      <dgm:spPr/>
      <dgm:t>
        <a:bodyPr/>
        <a:lstStyle/>
        <a:p>
          <a:endParaRPr lang="en-GB"/>
        </a:p>
      </dgm:t>
    </dgm:pt>
    <dgm:pt modelId="{B4AD13E1-146F-426B-AF34-4AACDDA0A286}" type="parTrans" cxnId="{0EE45EBC-57A4-4EE6-BACE-71CA6DE57B95}">
      <dgm:prSet/>
      <dgm:spPr/>
      <dgm:t>
        <a:bodyPr/>
        <a:lstStyle/>
        <a:p>
          <a:endParaRPr lang="en-GB"/>
        </a:p>
      </dgm:t>
    </dgm:pt>
    <dgm:pt modelId="{23E4DAB9-64FE-40A9-8E6C-89F0C1666E59}">
      <dgm:prSet phldrT="[Texto]" custT="1"/>
      <dgm:spPr/>
      <dgm:t>
        <a:bodyPr/>
        <a:lstStyle/>
        <a:p>
          <a:r>
            <a:rPr lang="es-VE" sz="1800" b="1" noProof="0" dirty="0" smtClean="0"/>
            <a:t>Resulta esencial que los centros  </a:t>
          </a:r>
          <a:r>
            <a:rPr lang="es-VE" sz="1800" b="1" noProof="0" dirty="0" smtClean="0"/>
            <a:t>cuenten con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</a:rPr>
            <a:t>equipos directivos cualificados</a:t>
          </a:r>
          <a:r>
            <a:rPr lang="es-VE" sz="2000" b="1" noProof="0" dirty="0" smtClean="0">
              <a:solidFill>
                <a:srgbClr val="4579B9"/>
              </a:solidFill>
            </a:rPr>
            <a:t>,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</a:rPr>
            <a:t>educadores bien formados </a:t>
          </a:r>
          <a:r>
            <a:rPr lang="es-VE" sz="1800" b="1" noProof="0" dirty="0" smtClean="0">
              <a:solidFill>
                <a:schemeClr val="tx1"/>
              </a:solidFill>
            </a:rPr>
            <a:t>y una </a:t>
          </a:r>
          <a:r>
            <a:rPr lang="es-VE" sz="2000" b="1" noProof="0" dirty="0" smtClean="0">
              <a:solidFill>
                <a:schemeClr val="accent5">
                  <a:lumMod val="50000"/>
                </a:schemeClr>
              </a:solidFill>
            </a:rPr>
            <a:t>gestión participativa eficiente</a:t>
          </a:r>
          <a:r>
            <a:rPr lang="es-VE" sz="1800" b="1" noProof="0" dirty="0" smtClean="0"/>
            <a:t>, para crear un ambiente educativo propicio.</a:t>
          </a:r>
        </a:p>
      </dgm:t>
    </dgm:pt>
    <dgm:pt modelId="{E87885B7-3F88-4AA9-920F-3870DF1BC272}" type="parTrans" cxnId="{494E5AAC-717C-4E98-9FCD-BE4A16BC500C}">
      <dgm:prSet/>
      <dgm:spPr/>
      <dgm:t>
        <a:bodyPr/>
        <a:lstStyle/>
        <a:p>
          <a:endParaRPr lang="en-GB"/>
        </a:p>
      </dgm:t>
    </dgm:pt>
    <dgm:pt modelId="{777FBABE-66F0-4FB9-B0A2-6F447E0D0528}" type="sibTrans" cxnId="{494E5AAC-717C-4E98-9FCD-BE4A16BC500C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90826" custScaleY="86646" custLinFactNeighborX="-69350" custLinFactNeighborY="-607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59B70CAA-A803-4344-B9A8-9BADE04A592C}" type="pres">
      <dgm:prSet presAssocID="{65C04A54-506D-4B08-AE9D-E16C02730632}" presName="Accent" presStyleLbl="node1" presStyleIdx="1" presStyleCnt="2" custScaleX="120748" custScaleY="116318" custLinFactNeighborX="-39700" custLinFactNeighborY="3525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7277042-3E7A-4349-9571-7532F0E1382C}" type="pres">
      <dgm:prSet presAssocID="{65C04A54-506D-4B08-AE9D-E16C02730632}" presName="Image1" presStyleLbl="fgImgPlace1" presStyleIdx="0" presStyleCnt="2" custScaleX="163191" custScaleY="154215" custLinFactX="-14361" custLinFactNeighborX="-100000" custLinFactNeighborY="1063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642" t="388" r="1796"/>
          </a:stretch>
        </a:blipFill>
      </dgm:spPr>
      <dgm:t>
        <a:bodyPr/>
        <a:lstStyle/>
        <a:p>
          <a:endParaRPr lang="en-GB"/>
        </a:p>
      </dgm:t>
    </dgm:pt>
    <dgm:pt modelId="{5065CF4C-5AE4-48DC-AE2D-5E15CD7A2F25}" type="pres">
      <dgm:prSet presAssocID="{65C04A54-506D-4B08-AE9D-E16C02730632}" presName="Child1" presStyleLbl="revTx" presStyleIdx="0" presStyleCnt="2" custScaleX="205409" custLinFactNeighborX="42627" custLinFactNeighborY="5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BF40A0-EF4F-4CDB-89CF-84A5B073A313}" type="pres">
      <dgm:prSet presAssocID="{23E4DAB9-64FE-40A9-8E6C-89F0C1666E59}" presName="Image2" presStyleCnt="0"/>
      <dgm:spPr/>
      <dgm:t>
        <a:bodyPr/>
        <a:lstStyle/>
        <a:p>
          <a:endParaRPr lang="en-GB"/>
        </a:p>
      </dgm:t>
    </dgm:pt>
    <dgm:pt modelId="{B650C6C1-D0AA-423E-ACAE-919E126BA08C}" type="pres">
      <dgm:prSet presAssocID="{23E4DAB9-64FE-40A9-8E6C-89F0C1666E59}" presName="Image" presStyleLbl="fgImgPlace1" presStyleIdx="1" presStyleCnt="2" custScaleX="161482" custScaleY="156727" custLinFactX="-7181" custLinFactNeighborX="-100000" custLinFactNeighborY="44057"/>
      <dgm:spPr>
        <a:blipFill dpi="0" rotWithShape="1">
          <a:blip xmlns:r="http://schemas.openxmlformats.org/officeDocument/2006/relationships"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57BD74C-AA95-4492-9696-C55ADDD52FFA}" type="pres">
      <dgm:prSet presAssocID="{23E4DAB9-64FE-40A9-8E6C-89F0C1666E59}" presName="Child2" presStyleLbl="revTx" presStyleIdx="1" presStyleCnt="2" custScaleX="216998" custScaleY="137272" custLinFactNeighborX="8622" custLinFactNeighborY="39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E45EBC-57A4-4EE6-BACE-71CA6DE57B95}" srcId="{45D78C1B-BE93-4D05-BF73-0C78BDA2B131}" destId="{65C04A54-506D-4B08-AE9D-E16C02730632}" srcOrd="0" destOrd="0" parTransId="{B4AD13E1-146F-426B-AF34-4AACDDA0A286}" sibTransId="{7F57BBFC-F903-41A6-8AEC-778A3E1A65A5}"/>
    <dgm:cxn modelId="{210E469D-FD1A-443C-8093-459CD3C5FBB6}" type="presOf" srcId="{D580F55C-E7D0-430B-9A4F-70E1CE82901B}" destId="{C7200B28-831C-4346-8F6B-41D88932EFF1}" srcOrd="0" destOrd="0" presId="urn:microsoft.com/office/officeart/2011/layout/RadialPictureList"/>
    <dgm:cxn modelId="{1F7595DE-4866-4CF3-B899-A830739AA1D5}" type="presOf" srcId="{23E4DAB9-64FE-40A9-8E6C-89F0C1666E59}" destId="{557BD74C-AA95-4492-9696-C55ADDD52FFA}" srcOrd="0" destOrd="0" presId="urn:microsoft.com/office/officeart/2011/layout/RadialPictureList"/>
    <dgm:cxn modelId="{494E5AAC-717C-4E98-9FCD-BE4A16BC500C}" srcId="{45D78C1B-BE93-4D05-BF73-0C78BDA2B131}" destId="{23E4DAB9-64FE-40A9-8E6C-89F0C1666E59}" srcOrd="1" destOrd="0" parTransId="{E87885B7-3F88-4AA9-920F-3870DF1BC272}" sibTransId="{777FBABE-66F0-4FB9-B0A2-6F447E0D0528}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7CEF0197-A938-4AB0-8EF6-CE251017B2A4}" type="presOf" srcId="{45D78C1B-BE93-4D05-BF73-0C78BDA2B131}" destId="{AF2FEDC2-A3AF-42EC-BF3B-73758CFBDEBE}" srcOrd="0" destOrd="0" presId="urn:microsoft.com/office/officeart/2011/layout/RadialPictureList"/>
    <dgm:cxn modelId="{0F6E16BF-42BB-447B-953E-8884F455B24E}" type="presOf" srcId="{65C04A54-506D-4B08-AE9D-E16C02730632}" destId="{5065CF4C-5AE4-48DC-AE2D-5E15CD7A2F25}" srcOrd="0" destOrd="0" presId="urn:microsoft.com/office/officeart/2011/layout/RadialPictureList"/>
    <dgm:cxn modelId="{F727552F-1E46-4086-A83A-4788592E90E8}" type="presParOf" srcId="{C7200B28-831C-4346-8F6B-41D88932EFF1}" destId="{AF2FEDC2-A3AF-42EC-BF3B-73758CFBDEBE}" srcOrd="0" destOrd="0" presId="urn:microsoft.com/office/officeart/2011/layout/RadialPictureList"/>
    <dgm:cxn modelId="{58E8EAE4-69DE-4370-B0F2-60ECC19B4E78}" type="presParOf" srcId="{C7200B28-831C-4346-8F6B-41D88932EFF1}" destId="{59B70CAA-A803-4344-B9A8-9BADE04A592C}" srcOrd="1" destOrd="0" presId="urn:microsoft.com/office/officeart/2011/layout/RadialPictureList"/>
    <dgm:cxn modelId="{15A1515A-AEEB-40BA-9ADF-BC39B352F2BA}" type="presParOf" srcId="{C7200B28-831C-4346-8F6B-41D88932EFF1}" destId="{D7277042-3E7A-4349-9571-7532F0E1382C}" srcOrd="2" destOrd="0" presId="urn:microsoft.com/office/officeart/2011/layout/RadialPictureList"/>
    <dgm:cxn modelId="{4B9D86C0-26D7-4C37-BF81-C00F872D69B9}" type="presParOf" srcId="{C7200B28-831C-4346-8F6B-41D88932EFF1}" destId="{5065CF4C-5AE4-48DC-AE2D-5E15CD7A2F25}" srcOrd="3" destOrd="0" presId="urn:microsoft.com/office/officeart/2011/layout/RadialPictureList"/>
    <dgm:cxn modelId="{5AAF00B9-06F5-4956-B92B-48C302DEC098}" type="presParOf" srcId="{C7200B28-831C-4346-8F6B-41D88932EFF1}" destId="{92BF40A0-EF4F-4CDB-89CF-84A5B073A313}" srcOrd="4" destOrd="0" presId="urn:microsoft.com/office/officeart/2011/layout/RadialPictureList"/>
    <dgm:cxn modelId="{2A94781C-2A93-44CD-9C28-A20EA8708E01}" type="presParOf" srcId="{92BF40A0-EF4F-4CDB-89CF-84A5B073A313}" destId="{B650C6C1-D0AA-423E-ACAE-919E126BA08C}" srcOrd="0" destOrd="0" presId="urn:microsoft.com/office/officeart/2011/layout/RadialPictureList"/>
    <dgm:cxn modelId="{D1FA52C8-DE61-4832-9041-C95B564371E2}" type="presParOf" srcId="{C7200B28-831C-4346-8F6B-41D88932EFF1}" destId="{557BD74C-AA95-4492-9696-C55ADDD52FFA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/>
      <dgm:spPr>
        <a:solidFill>
          <a:srgbClr val="603000"/>
        </a:solidFill>
      </dgm:spPr>
      <dgm:t>
        <a:bodyPr/>
        <a:lstStyle/>
        <a:p>
          <a:r>
            <a:rPr lang="es-ES" b="1" dirty="0" smtClean="0"/>
            <a:t>Educadores</a:t>
          </a:r>
          <a:endParaRPr lang="en-GB" b="1" dirty="0"/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r>
            <a:rPr lang="es-VE" sz="1800" b="1" noProof="0" dirty="0" smtClean="0"/>
            <a:t>La clave de una buena educación es el educador que está </a:t>
          </a:r>
          <a:r>
            <a:rPr lang="es-VE" sz="2000" b="1" noProof="0" dirty="0" smtClean="0">
              <a:solidFill>
                <a:srgbClr val="603000"/>
              </a:solidFill>
            </a:rPr>
            <a:t>vocacionalmente motivado, preparado, bien remunerado y consciente de su valía social.</a:t>
          </a: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r>
            <a:rPr lang="es-VE" sz="1800" b="1" noProof="0" dirty="0" smtClean="0">
              <a:solidFill>
                <a:schemeClr val="tx1"/>
              </a:solidFill>
            </a:rPr>
            <a:t>El</a:t>
          </a:r>
          <a:r>
            <a:rPr lang="es-VE" sz="1800" b="1" baseline="0" noProof="0" dirty="0" smtClean="0">
              <a:solidFill>
                <a:schemeClr val="tx1"/>
              </a:solidFill>
            </a:rPr>
            <a:t> gasto dirigido a los educadores debe ser transparente y suficiente para </a:t>
          </a:r>
          <a:r>
            <a:rPr lang="es-VE" sz="2000" b="1" baseline="0" noProof="0" dirty="0" smtClean="0">
              <a:solidFill>
                <a:srgbClr val="603000"/>
              </a:solidFill>
            </a:rPr>
            <a:t>asegurar condiciones adecuadas de trabajo y salarios dignos acordes con su valía social.</a:t>
          </a:r>
          <a:endParaRPr lang="es-VE" sz="2000" b="1" noProof="0" dirty="0" smtClean="0">
            <a:solidFill>
              <a:srgbClr val="603000"/>
            </a:solidFill>
          </a:endParaRPr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r>
            <a:rPr lang="es-VE" sz="1800" b="1" noProof="0" dirty="0" smtClean="0"/>
            <a:t>Deben ser capaces </a:t>
          </a:r>
          <a:r>
            <a:rPr lang="es-VE" sz="1800" b="1" noProof="0" dirty="0" smtClean="0">
              <a:solidFill>
                <a:srgbClr val="603000"/>
              </a:solidFill>
            </a:rPr>
            <a:t>de </a:t>
          </a:r>
          <a:r>
            <a:rPr lang="es-VE" sz="2000" b="1" noProof="0" dirty="0" smtClean="0">
              <a:solidFill>
                <a:srgbClr val="603000"/>
              </a:solidFill>
            </a:rPr>
            <a:t>planificar la educación en función del contexto </a:t>
          </a:r>
          <a:r>
            <a:rPr lang="es-VE" sz="1800" b="1" noProof="0" dirty="0" smtClean="0"/>
            <a:t>del centro, comprender y tener la</a:t>
          </a:r>
          <a:r>
            <a:rPr lang="es-VE" sz="1700" b="1" noProof="0" dirty="0" smtClean="0"/>
            <a:t> </a:t>
          </a:r>
          <a:r>
            <a:rPr lang="es-VE" sz="1800" b="1" noProof="0" dirty="0" smtClean="0">
              <a:solidFill>
                <a:schemeClr val="tx1"/>
              </a:solidFill>
            </a:rPr>
            <a:t>actitud adecuada para </a:t>
          </a:r>
          <a:r>
            <a:rPr lang="es-VE" sz="2000" b="1" noProof="0" dirty="0" smtClean="0">
              <a:solidFill>
                <a:srgbClr val="603000"/>
              </a:solidFill>
            </a:rPr>
            <a:t>favorecer la participación</a:t>
          </a:r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VE" sz="1800" b="1" noProof="0" dirty="0" smtClean="0">
              <a:solidFill>
                <a:schemeClr val="tx1"/>
              </a:solidFill>
            </a:rPr>
            <a:t>de la familia y de la comunidad,  y </a:t>
          </a:r>
          <a:r>
            <a:rPr lang="es-VE" sz="2000" b="1" noProof="0" dirty="0" smtClean="0">
              <a:solidFill>
                <a:srgbClr val="603000"/>
              </a:solidFill>
            </a:rPr>
            <a:t>conciencia de su responsabilidad social y ética</a:t>
          </a:r>
          <a:r>
            <a:rPr lang="es-VE" sz="1900" b="1" noProof="0" dirty="0" smtClean="0">
              <a:solidFill>
                <a:srgbClr val="603000"/>
              </a:solidFill>
            </a:rPr>
            <a:t>.</a:t>
          </a:r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79549" custScaleY="72476" custLinFactNeighborX="-68217" custLinFactNeighborY="7339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09447" custScaleY="121296" custLinFactNeighborX="-51724" custLinFactNeighborY="465"/>
      <dgm:spPr>
        <a:solidFill>
          <a:srgbClr val="603000"/>
        </a:solidFill>
      </dgm:spPr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3" custScaleX="135566" custScaleY="135334" custLinFactX="-29308" custLinFactNeighborX="-100000" custLinFactNeighborY="-1539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3" custScaleX="258197" custLinFactNeighborX="11594" custLinFactNeighborY="-8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769B6-0EDB-4115-B791-D0199E8ED347}" type="pres">
      <dgm:prSet presAssocID="{763AEB78-EE31-4445-AAA5-7BCF42B8A402}" presName="Image2" presStyleCnt="0"/>
      <dgm:spPr/>
      <dgm:t>
        <a:bodyPr/>
        <a:lstStyle/>
        <a:p>
          <a:endParaRPr lang="en-GB"/>
        </a:p>
      </dgm:t>
    </dgm:pt>
    <dgm:pt modelId="{19358FBA-B1BF-4636-B8D7-8A2C472D5062}" type="pres">
      <dgm:prSet presAssocID="{763AEB78-EE31-4445-AAA5-7BCF42B8A402}" presName="Image" presStyleLbl="fgImgPlace1" presStyleIdx="1" presStyleCnt="3" custScaleX="147202" custScaleY="139061" custLinFactX="-16487" custLinFactNeighborX="-100000" custLinFactNeighborY="9627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4EC8E76-7C55-4819-9D51-9CA00AEA2A54}" type="pres">
      <dgm:prSet presAssocID="{763AEB78-EE31-4445-AAA5-7BCF42B8A402}" presName="Child2" presStyleLbl="revTx" presStyleIdx="1" presStyleCnt="3" custScaleX="213602" custScaleY="145558" custLinFactNeighborY="16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268D3-ABF1-4787-972F-16752614950F}" type="pres">
      <dgm:prSet presAssocID="{2301FA9B-0EB8-4E57-A834-68D49DD826AF}" presName="Image3" presStyleCnt="0"/>
      <dgm:spPr/>
      <dgm:t>
        <a:bodyPr/>
        <a:lstStyle/>
        <a:p>
          <a:endParaRPr lang="en-GB"/>
        </a:p>
      </dgm:t>
    </dgm:pt>
    <dgm:pt modelId="{8AF1FE4C-03B6-4462-9D3A-D9F540AA55A1}" type="pres">
      <dgm:prSet presAssocID="{2301FA9B-0EB8-4E57-A834-68D49DD826AF}" presName="Image" presStyleLbl="fgImgPlace1" presStyleIdx="2" presStyleCnt="3" custScaleX="139150" custScaleY="126483" custLinFactX="-56640" custLinFactNeighborX="-100000" custLinFactNeighborY="224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1109" t="1052" b="493"/>
          </a:stretch>
        </a:blipFill>
      </dgm:spPr>
      <dgm:t>
        <a:bodyPr/>
        <a:lstStyle/>
        <a:p>
          <a:endParaRPr lang="en-GB"/>
        </a:p>
      </dgm:t>
    </dgm:pt>
    <dgm:pt modelId="{30E801DA-3218-4CF7-8768-77C2B9E61931}" type="pres">
      <dgm:prSet presAssocID="{2301FA9B-0EB8-4E57-A834-68D49DD826AF}" presName="Child3" presStyleLbl="revTx" presStyleIdx="2" presStyleCnt="3" custScaleX="279375" custLinFactNeighborX="-6984" custLinFactNeighborY="33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B1CCA0-5B57-4C39-AAD3-2BBB43C3C1B2}" type="presOf" srcId="{45D78C1B-BE93-4D05-BF73-0C78BDA2B131}" destId="{AF2FEDC2-A3AF-42EC-BF3B-73758CFBDEBE}" srcOrd="0" destOrd="0" presId="urn:microsoft.com/office/officeart/2011/layout/RadialPictureList"/>
    <dgm:cxn modelId="{1F79A196-DBFD-4276-B9CC-58B1CC9782BC}" type="presOf" srcId="{763AEB78-EE31-4445-AAA5-7BCF42B8A402}" destId="{74EC8E76-7C55-4819-9D51-9CA00AEA2A54}" srcOrd="0" destOrd="0" presId="urn:microsoft.com/office/officeart/2011/layout/RadialPictureList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71B384F3-32E5-44CD-AFFD-26F7E438D3BA}" type="presOf" srcId="{708BA529-24EA-42FF-A5C4-A909227238BA}" destId="{81881C6D-E108-4ED8-B39B-B38C318DDE8F}" srcOrd="0" destOrd="0" presId="urn:microsoft.com/office/officeart/2011/layout/RadialPictureList"/>
    <dgm:cxn modelId="{D1BAC1AA-AE62-4E66-92BC-BB8D47B35F0B}" srcId="{45D78C1B-BE93-4D05-BF73-0C78BDA2B131}" destId="{2301FA9B-0EB8-4E57-A834-68D49DD826AF}" srcOrd="2" destOrd="0" parTransId="{5C58A4B3-8065-4F05-87DB-6792E472FB75}" sibTransId="{2FF9E495-046F-47E2-8C2A-E109E0437923}"/>
    <dgm:cxn modelId="{8EB2C554-9084-4632-8FD0-A4E07026D4CC}" srcId="{45D78C1B-BE93-4D05-BF73-0C78BDA2B131}" destId="{763AEB78-EE31-4445-AAA5-7BCF42B8A402}" srcOrd="1" destOrd="0" parTransId="{C54596F0-FC64-425C-BF21-33120241F6C1}" sibTransId="{D3EAC126-64F5-4A8C-B1FB-50E40AEDFDC8}"/>
    <dgm:cxn modelId="{6B3FEBFA-8058-46A9-A69E-0F60B8811960}" type="presOf" srcId="{D580F55C-E7D0-430B-9A4F-70E1CE82901B}" destId="{C7200B28-831C-4346-8F6B-41D88932EFF1}" srcOrd="0" destOrd="0" presId="urn:microsoft.com/office/officeart/2011/layout/RadialPictureList"/>
    <dgm:cxn modelId="{842D5FCD-7B32-44A2-BD99-62770144D0B8}" type="presOf" srcId="{2301FA9B-0EB8-4E57-A834-68D49DD826AF}" destId="{30E801DA-3218-4CF7-8768-77C2B9E61931}" srcOrd="0" destOrd="0" presId="urn:microsoft.com/office/officeart/2011/layout/RadialPictureList"/>
    <dgm:cxn modelId="{DDE8A350-7FFE-4BD7-B72F-022A7E85BCB6}" srcId="{D580F55C-E7D0-430B-9A4F-70E1CE82901B}" destId="{63FCC777-CC1A-4134-9D0B-2B29A2046ACF}" srcOrd="1" destOrd="0" parTransId="{D98742BE-A8D4-498B-9F22-050293DC9306}" sibTransId="{0E2D176D-8C5B-4696-A709-EB031BA35D2B}"/>
    <dgm:cxn modelId="{AD0B6309-6A8A-4F20-AB53-3063CCFE19DF}" type="presParOf" srcId="{C7200B28-831C-4346-8F6B-41D88932EFF1}" destId="{AF2FEDC2-A3AF-42EC-BF3B-73758CFBDEBE}" srcOrd="0" destOrd="0" presId="urn:microsoft.com/office/officeart/2011/layout/RadialPictureList"/>
    <dgm:cxn modelId="{EAB9DAD2-23F1-48DF-BC65-CABCCB54D172}" type="presParOf" srcId="{C7200B28-831C-4346-8F6B-41D88932EFF1}" destId="{81C3E84A-F526-4579-8353-2F8B35771678}" srcOrd="1" destOrd="0" presId="urn:microsoft.com/office/officeart/2011/layout/RadialPictureList"/>
    <dgm:cxn modelId="{346179BD-2970-4910-97E9-9FF9710FC84B}" type="presParOf" srcId="{C7200B28-831C-4346-8F6B-41D88932EFF1}" destId="{6BBBA693-C315-472D-9771-5FC56661CB56}" srcOrd="2" destOrd="0" presId="urn:microsoft.com/office/officeart/2011/layout/RadialPictureList"/>
    <dgm:cxn modelId="{2A717A28-B760-4CF8-A4A0-7D14B59460ED}" type="presParOf" srcId="{C7200B28-831C-4346-8F6B-41D88932EFF1}" destId="{81881C6D-E108-4ED8-B39B-B38C318DDE8F}" srcOrd="3" destOrd="0" presId="urn:microsoft.com/office/officeart/2011/layout/RadialPictureList"/>
    <dgm:cxn modelId="{38A91697-C22D-4B84-B5ED-361889A827E9}" type="presParOf" srcId="{C7200B28-831C-4346-8F6B-41D88932EFF1}" destId="{EC4769B6-0EDB-4115-B791-D0199E8ED347}" srcOrd="4" destOrd="0" presId="urn:microsoft.com/office/officeart/2011/layout/RadialPictureList"/>
    <dgm:cxn modelId="{8417BE4A-2B71-472F-B766-684E1DD3EEBA}" type="presParOf" srcId="{EC4769B6-0EDB-4115-B791-D0199E8ED347}" destId="{19358FBA-B1BF-4636-B8D7-8A2C472D5062}" srcOrd="0" destOrd="0" presId="urn:microsoft.com/office/officeart/2011/layout/RadialPictureList"/>
    <dgm:cxn modelId="{259B1A04-D8EC-46FD-81EA-5238E9B3DAFA}" type="presParOf" srcId="{C7200B28-831C-4346-8F6B-41D88932EFF1}" destId="{74EC8E76-7C55-4819-9D51-9CA00AEA2A54}" srcOrd="5" destOrd="0" presId="urn:microsoft.com/office/officeart/2011/layout/RadialPictureList"/>
    <dgm:cxn modelId="{2985FC99-2FDC-45FD-BF96-7976042E85BF}" type="presParOf" srcId="{C7200B28-831C-4346-8F6B-41D88932EFF1}" destId="{4C3268D3-ABF1-4787-972F-16752614950F}" srcOrd="6" destOrd="0" presId="urn:microsoft.com/office/officeart/2011/layout/RadialPictureList"/>
    <dgm:cxn modelId="{CD4F3716-1F2F-4473-9413-6A1DF7123854}" type="presParOf" srcId="{4C3268D3-ABF1-4787-972F-16752614950F}" destId="{8AF1FE4C-03B6-4462-9D3A-D9F540AA55A1}" srcOrd="0" destOrd="0" presId="urn:microsoft.com/office/officeart/2011/layout/RadialPictureList"/>
    <dgm:cxn modelId="{DCC7A983-2CB4-4E66-9301-2B93CE029247}" type="presParOf" srcId="{C7200B28-831C-4346-8F6B-41D88932EFF1}" destId="{30E801DA-3218-4CF7-8768-77C2B9E6193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80F55C-E7D0-430B-9A4F-70E1CE82901B}" type="doc">
      <dgm:prSet loTypeId="urn:microsoft.com/office/officeart/2011/layout/RadialPictureList" loCatId="officeonlin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5D78C1B-BE93-4D05-BF73-0C78BDA2B131}">
      <dgm:prSet phldrT="[Texto]" custT="1"/>
      <dgm:spPr>
        <a:solidFill>
          <a:srgbClr val="004C00"/>
        </a:solidFill>
      </dgm:spPr>
      <dgm:t>
        <a:bodyPr/>
        <a:lstStyle/>
        <a:p>
          <a:r>
            <a:rPr lang="es-VE" sz="2000" b="1" noProof="0" dirty="0" smtClean="0"/>
            <a:t>Financiamiento</a:t>
          </a:r>
          <a:r>
            <a:rPr lang="en-GB" sz="2000" b="1" dirty="0" smtClean="0"/>
            <a:t> </a:t>
          </a:r>
          <a:endParaRPr lang="en-GB" sz="1900" b="1" dirty="0"/>
        </a:p>
      </dgm:t>
    </dgm:pt>
    <dgm:pt modelId="{EA7F16FE-64FF-4EE4-83FA-6AB3CF51A2FF}" type="parTrans" cxnId="{37C64C22-F7B9-4A2C-AAAD-6238811CD8D3}">
      <dgm:prSet/>
      <dgm:spPr/>
      <dgm:t>
        <a:bodyPr/>
        <a:lstStyle/>
        <a:p>
          <a:endParaRPr lang="en-GB"/>
        </a:p>
      </dgm:t>
    </dgm:pt>
    <dgm:pt modelId="{8C50E9A7-687D-4496-A982-6E248A714A4E}" type="sibTrans" cxnId="{37C64C22-F7B9-4A2C-AAAD-6238811CD8D3}">
      <dgm:prSet/>
      <dgm:spPr/>
      <dgm:t>
        <a:bodyPr/>
        <a:lstStyle/>
        <a:p>
          <a:endParaRPr lang="en-GB"/>
        </a:p>
      </dgm:t>
    </dgm:pt>
    <dgm:pt modelId="{63FCC777-CC1A-4134-9D0B-2B29A2046ACF}">
      <dgm:prSet phldrT="[Texto]" phldr="1"/>
      <dgm:spPr/>
      <dgm:t>
        <a:bodyPr/>
        <a:lstStyle/>
        <a:p>
          <a:endParaRPr lang="en-GB"/>
        </a:p>
      </dgm:t>
    </dgm:pt>
    <dgm:pt modelId="{D98742BE-A8D4-498B-9F22-050293DC9306}" type="parTrans" cxnId="{DDE8A350-7FFE-4BD7-B72F-022A7E85BCB6}">
      <dgm:prSet/>
      <dgm:spPr/>
      <dgm:t>
        <a:bodyPr/>
        <a:lstStyle/>
        <a:p>
          <a:endParaRPr lang="en-GB"/>
        </a:p>
      </dgm:t>
    </dgm:pt>
    <dgm:pt modelId="{0E2D176D-8C5B-4696-A709-EB031BA35D2B}" type="sibTrans" cxnId="{DDE8A350-7FFE-4BD7-B72F-022A7E85BCB6}">
      <dgm:prSet/>
      <dgm:spPr/>
      <dgm:t>
        <a:bodyPr/>
        <a:lstStyle/>
        <a:p>
          <a:endParaRPr lang="en-GB"/>
        </a:p>
      </dgm:t>
    </dgm:pt>
    <dgm:pt modelId="{708BA529-24EA-42FF-A5C4-A909227238BA}">
      <dgm:prSet phldrT="[Texto]" custT="1"/>
      <dgm:spPr/>
      <dgm:t>
        <a:bodyPr/>
        <a:lstStyle/>
        <a:p>
          <a:r>
            <a:rPr lang="es-VE" sz="1800" b="1" noProof="0" dirty="0" smtClean="0"/>
            <a:t>El financiamiento para la educación debe </a:t>
          </a:r>
          <a:r>
            <a:rPr lang="es-VE" sz="1800" b="1" noProof="0" dirty="0" smtClean="0">
              <a:solidFill>
                <a:schemeClr val="tx1"/>
              </a:solidFill>
            </a:rPr>
            <a:t>cubrir</a:t>
          </a:r>
          <a:r>
            <a:rPr lang="es-VE" sz="1800" b="1" noProof="0" dirty="0" smtClean="0"/>
            <a:t> suficientemente con tres necesidades básicas:</a:t>
          </a:r>
        </a:p>
        <a:p>
          <a:pPr marL="273050" indent="-273050"/>
          <a:r>
            <a:rPr lang="es-VE" sz="1800" b="1" noProof="0" dirty="0" smtClean="0">
              <a:solidFill>
                <a:srgbClr val="006600"/>
              </a:solidFill>
            </a:rPr>
            <a:t>1. </a:t>
          </a:r>
          <a:r>
            <a:rPr lang="es-VE" sz="2000" b="1" noProof="0" dirty="0" smtClean="0">
              <a:solidFill>
                <a:srgbClr val="004C00"/>
              </a:solidFill>
            </a:rPr>
            <a:t>Educación de calidad para todos </a:t>
          </a:r>
          <a:r>
            <a:rPr lang="es-VE" sz="1800" b="1" noProof="0" dirty="0" smtClean="0">
              <a:solidFill>
                <a:srgbClr val="004C00"/>
              </a:solidFill>
            </a:rPr>
            <a:t>los niños y adolescentes desde la infancia hasta el final de la secundaria.</a:t>
          </a:r>
        </a:p>
        <a:p>
          <a:pPr marL="273050" indent="-273050"/>
          <a:r>
            <a:rPr lang="es-VE" sz="1800" b="1" noProof="0" dirty="0" smtClean="0">
              <a:solidFill>
                <a:srgbClr val="004C00"/>
              </a:solidFill>
            </a:rPr>
            <a:t>2. </a:t>
          </a:r>
          <a:r>
            <a:rPr lang="es-VE" sz="2000" b="1" noProof="0" dirty="0" smtClean="0">
              <a:solidFill>
                <a:srgbClr val="004C00"/>
              </a:solidFill>
            </a:rPr>
            <a:t>Alfabetización </a:t>
          </a:r>
          <a:r>
            <a:rPr lang="es-VE" sz="1800" b="1" noProof="0" dirty="0" smtClean="0">
              <a:solidFill>
                <a:srgbClr val="004C00"/>
              </a:solidFill>
            </a:rPr>
            <a:t>para adultos</a:t>
          </a:r>
        </a:p>
        <a:p>
          <a:pPr marL="273050" indent="-273050"/>
          <a:r>
            <a:rPr lang="es-VE" sz="1800" b="1" noProof="0" dirty="0" smtClean="0">
              <a:solidFill>
                <a:srgbClr val="004C00"/>
              </a:solidFill>
            </a:rPr>
            <a:t>3. </a:t>
          </a:r>
          <a:r>
            <a:rPr lang="es-VE" sz="2000" b="1" noProof="0" dirty="0" smtClean="0">
              <a:solidFill>
                <a:srgbClr val="004C00"/>
              </a:solidFill>
            </a:rPr>
            <a:t>Profesionalización y contratación </a:t>
          </a:r>
          <a:r>
            <a:rPr lang="es-VE" sz="1800" b="1" noProof="0" dirty="0" smtClean="0">
              <a:solidFill>
                <a:srgbClr val="004C00"/>
              </a:solidFill>
            </a:rPr>
            <a:t>de profesores.</a:t>
          </a:r>
        </a:p>
      </dgm:t>
    </dgm:pt>
    <dgm:pt modelId="{3F4D1F0F-8185-4912-A561-1E61F9BDF660}" type="parTrans" cxnId="{654F2320-97D8-457B-9570-2F79E673DCB5}">
      <dgm:prSet/>
      <dgm:spPr/>
      <dgm:t>
        <a:bodyPr/>
        <a:lstStyle/>
        <a:p>
          <a:endParaRPr lang="en-GB"/>
        </a:p>
      </dgm:t>
    </dgm:pt>
    <dgm:pt modelId="{93C402BC-3823-4CAA-BBBE-37D418139408}" type="sibTrans" cxnId="{654F2320-97D8-457B-9570-2F79E673DCB5}">
      <dgm:prSet/>
      <dgm:spPr/>
      <dgm:t>
        <a:bodyPr/>
        <a:lstStyle/>
        <a:p>
          <a:endParaRPr lang="en-GB"/>
        </a:p>
      </dgm:t>
    </dgm:pt>
    <dgm:pt modelId="{2301FA9B-0EB8-4E57-A834-68D49DD826AF}">
      <dgm:prSet phldrT="[Texto]" custT="1"/>
      <dgm:spPr/>
      <dgm:t>
        <a:bodyPr/>
        <a:lstStyle/>
        <a:p>
          <a:endParaRPr lang="en-GB"/>
        </a:p>
      </dgm:t>
    </dgm:pt>
    <dgm:pt modelId="{5C58A4B3-8065-4F05-87DB-6792E472FB75}" type="parTrans" cxnId="{D1BAC1AA-AE62-4E66-92BC-BB8D47B35F0B}">
      <dgm:prSet/>
      <dgm:spPr/>
      <dgm:t>
        <a:bodyPr/>
        <a:lstStyle/>
        <a:p>
          <a:endParaRPr lang="en-GB"/>
        </a:p>
      </dgm:t>
    </dgm:pt>
    <dgm:pt modelId="{2FF9E495-046F-47E2-8C2A-E109E0437923}" type="sibTrans" cxnId="{D1BAC1AA-AE62-4E66-92BC-BB8D47B35F0B}">
      <dgm:prSet/>
      <dgm:spPr/>
      <dgm:t>
        <a:bodyPr/>
        <a:lstStyle/>
        <a:p>
          <a:endParaRPr lang="en-GB"/>
        </a:p>
      </dgm:t>
    </dgm:pt>
    <dgm:pt modelId="{763AEB78-EE31-4445-AAA5-7BCF42B8A402}">
      <dgm:prSet phldrT="[Texto]" custT="1"/>
      <dgm:spPr/>
      <dgm:t>
        <a:bodyPr/>
        <a:lstStyle/>
        <a:p>
          <a:endParaRPr lang="en-US" sz="1400" dirty="0" smtClean="0"/>
        </a:p>
      </dgm:t>
    </dgm:pt>
    <dgm:pt modelId="{C54596F0-FC64-425C-BF21-33120241F6C1}" type="parTrans" cxnId="{8EB2C554-9084-4632-8FD0-A4E07026D4CC}">
      <dgm:prSet/>
      <dgm:spPr/>
      <dgm:t>
        <a:bodyPr/>
        <a:lstStyle/>
        <a:p>
          <a:endParaRPr lang="en-GB"/>
        </a:p>
      </dgm:t>
    </dgm:pt>
    <dgm:pt modelId="{D3EAC126-64F5-4A8C-B1FB-50E40AEDFDC8}" type="sibTrans" cxnId="{8EB2C554-9084-4632-8FD0-A4E07026D4CC}">
      <dgm:prSet/>
      <dgm:spPr/>
      <dgm:t>
        <a:bodyPr/>
        <a:lstStyle/>
        <a:p>
          <a:endParaRPr lang="en-GB"/>
        </a:p>
      </dgm:t>
    </dgm:pt>
    <dgm:pt modelId="{65C04A54-506D-4B08-AE9D-E16C02730632}">
      <dgm:prSet phldrT="[Texto]" custT="1"/>
      <dgm:spPr/>
      <dgm:t>
        <a:bodyPr/>
        <a:lstStyle/>
        <a:p>
          <a:r>
            <a:rPr lang="es-VE" sz="1800" b="1" noProof="0" dirty="0" smtClean="0"/>
            <a:t>El financiamiento debe ser </a:t>
          </a:r>
          <a:r>
            <a:rPr lang="es-VE" sz="2000" b="1" noProof="0" dirty="0" smtClean="0">
              <a:solidFill>
                <a:srgbClr val="004C00"/>
              </a:solidFill>
            </a:rPr>
            <a:t>distribuido desde la perspectiva de la equidad</a:t>
          </a:r>
          <a:r>
            <a:rPr lang="es-VE" sz="2000" b="1" noProof="0" dirty="0" smtClean="0">
              <a:solidFill>
                <a:schemeClr val="tx1"/>
              </a:solidFill>
            </a:rPr>
            <a:t>, </a:t>
          </a:r>
          <a:r>
            <a:rPr lang="es-VE" sz="1800" b="1" noProof="0" dirty="0" smtClean="0"/>
            <a:t>sin discriminación, asegurando que los más necesitados reciban mayores recursos. </a:t>
          </a:r>
        </a:p>
      </dgm:t>
    </dgm:pt>
    <dgm:pt modelId="{B4AD13E1-146F-426B-AF34-4AACDDA0A286}" type="parTrans" cxnId="{0EE45EBC-57A4-4EE6-BACE-71CA6DE57B95}">
      <dgm:prSet/>
      <dgm:spPr/>
      <dgm:t>
        <a:bodyPr/>
        <a:lstStyle/>
        <a:p>
          <a:endParaRPr lang="en-GB"/>
        </a:p>
      </dgm:t>
    </dgm:pt>
    <dgm:pt modelId="{7F57BBFC-F903-41A6-8AEC-778A3E1A65A5}" type="sibTrans" cxnId="{0EE45EBC-57A4-4EE6-BACE-71CA6DE57B95}">
      <dgm:prSet/>
      <dgm:spPr/>
      <dgm:t>
        <a:bodyPr/>
        <a:lstStyle/>
        <a:p>
          <a:endParaRPr lang="en-GB"/>
        </a:p>
      </dgm:t>
    </dgm:pt>
    <dgm:pt modelId="{C7200B28-831C-4346-8F6B-41D88932EFF1}" type="pres">
      <dgm:prSet presAssocID="{D580F55C-E7D0-430B-9A4F-70E1CE82901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F2FEDC2-A3AF-42EC-BF3B-73758CFBDEBE}" type="pres">
      <dgm:prSet presAssocID="{45D78C1B-BE93-4D05-BF73-0C78BDA2B131}" presName="Parent" presStyleLbl="node1" presStyleIdx="0" presStyleCnt="2" custScaleX="110427" custScaleY="106575" custLinFactX="-3014" custLinFactNeighborX="-100000" custLinFactNeighborY="-13363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81C3E84A-F526-4579-8353-2F8B35771678}" type="pres">
      <dgm:prSet presAssocID="{708BA529-24EA-42FF-A5C4-A909227238BA}" presName="Accent" presStyleLbl="node1" presStyleIdx="1" presStyleCnt="2" custScaleX="111359" custScaleY="111003" custLinFactNeighborX="-39507" custLinFactNeighborY="-2222"/>
      <dgm:spPr>
        <a:solidFill>
          <a:srgbClr val="004C00"/>
        </a:solidFill>
      </dgm:spPr>
      <dgm:t>
        <a:bodyPr/>
        <a:lstStyle/>
        <a:p>
          <a:endParaRPr lang="en-GB"/>
        </a:p>
      </dgm:t>
    </dgm:pt>
    <dgm:pt modelId="{6BBBA693-C315-472D-9771-5FC56661CB56}" type="pres">
      <dgm:prSet presAssocID="{708BA529-24EA-42FF-A5C4-A909227238BA}" presName="Image1" presStyleLbl="fgImgPlace1" presStyleIdx="0" presStyleCnt="2" custScaleX="164086" custScaleY="155668" custLinFactX="-12042" custLinFactNeighborX="-100000" custLinFactNeighborY="-15391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2625"/>
          </a:stretch>
        </a:blipFill>
      </dgm:spPr>
      <dgm:t>
        <a:bodyPr/>
        <a:lstStyle/>
        <a:p>
          <a:endParaRPr lang="en-GB"/>
        </a:p>
      </dgm:t>
    </dgm:pt>
    <dgm:pt modelId="{81881C6D-E108-4ED8-B39B-B38C318DDE8F}" type="pres">
      <dgm:prSet presAssocID="{708BA529-24EA-42FF-A5C4-A909227238BA}" presName="Child1" presStyleLbl="revTx" presStyleIdx="0" presStyleCnt="2" custScaleX="243531" custScaleY="157130" custLinFactNeighborX="17787" custLinFactNeighborY="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BF9270-0CAA-4FC9-98F0-3BC14455E186}" type="pres">
      <dgm:prSet presAssocID="{65C04A54-506D-4B08-AE9D-E16C02730632}" presName="Image2" presStyleCnt="0"/>
      <dgm:spPr/>
      <dgm:t>
        <a:bodyPr/>
        <a:lstStyle/>
        <a:p>
          <a:endParaRPr lang="en-GB"/>
        </a:p>
      </dgm:t>
    </dgm:pt>
    <dgm:pt modelId="{4FF6BD70-CA74-4952-8B76-21D81D56DBD4}" type="pres">
      <dgm:prSet presAssocID="{65C04A54-506D-4B08-AE9D-E16C02730632}" presName="Image" presStyleLbl="fgImgPlace1" presStyleIdx="1" presStyleCnt="2" custScaleX="183954" custScaleY="179109" custLinFactNeighborX="-99541" custLinFactNeighborY="1890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1423"/>
          </a:stretch>
        </a:blipFill>
      </dgm:spPr>
      <dgm:t>
        <a:bodyPr/>
        <a:lstStyle/>
        <a:p>
          <a:endParaRPr lang="en-GB"/>
        </a:p>
      </dgm:t>
    </dgm:pt>
    <dgm:pt modelId="{B85C83F8-2935-498D-94F3-B826FECBDEA6}" type="pres">
      <dgm:prSet presAssocID="{65C04A54-506D-4B08-AE9D-E16C02730632}" presName="Child2" presStyleLbl="revTx" presStyleIdx="1" presStyleCnt="2" custScaleX="209777" custLinFactNeighborX="31744" custLinFactNeighborY="56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E45EBC-57A4-4EE6-BACE-71CA6DE57B95}" srcId="{45D78C1B-BE93-4D05-BF73-0C78BDA2B131}" destId="{65C04A54-506D-4B08-AE9D-E16C02730632}" srcOrd="1" destOrd="0" parTransId="{B4AD13E1-146F-426B-AF34-4AACDDA0A286}" sibTransId="{7F57BBFC-F903-41A6-8AEC-778A3E1A65A5}"/>
    <dgm:cxn modelId="{E7045985-B4C8-4DF6-9825-C4455084B80F}" type="presOf" srcId="{D580F55C-E7D0-430B-9A4F-70E1CE82901B}" destId="{C7200B28-831C-4346-8F6B-41D88932EFF1}" srcOrd="0" destOrd="0" presId="urn:microsoft.com/office/officeart/2011/layout/RadialPictureList"/>
    <dgm:cxn modelId="{2E1AB2B4-5F4A-43A4-B969-55B08996276E}" type="presOf" srcId="{45D78C1B-BE93-4D05-BF73-0C78BDA2B131}" destId="{AF2FEDC2-A3AF-42EC-BF3B-73758CFBDEBE}" srcOrd="0" destOrd="0" presId="urn:microsoft.com/office/officeart/2011/layout/RadialPictureList"/>
    <dgm:cxn modelId="{654F2320-97D8-457B-9570-2F79E673DCB5}" srcId="{45D78C1B-BE93-4D05-BF73-0C78BDA2B131}" destId="{708BA529-24EA-42FF-A5C4-A909227238BA}" srcOrd="0" destOrd="0" parTransId="{3F4D1F0F-8185-4912-A561-1E61F9BDF660}" sibTransId="{93C402BC-3823-4CAA-BBBE-37D418139408}"/>
    <dgm:cxn modelId="{37C64C22-F7B9-4A2C-AAAD-6238811CD8D3}" srcId="{D580F55C-E7D0-430B-9A4F-70E1CE82901B}" destId="{45D78C1B-BE93-4D05-BF73-0C78BDA2B131}" srcOrd="0" destOrd="0" parTransId="{EA7F16FE-64FF-4EE4-83FA-6AB3CF51A2FF}" sibTransId="{8C50E9A7-687D-4496-A982-6E248A714A4E}"/>
    <dgm:cxn modelId="{D1BAC1AA-AE62-4E66-92BC-BB8D47B35F0B}" srcId="{763AEB78-EE31-4445-AAA5-7BCF42B8A402}" destId="{2301FA9B-0EB8-4E57-A834-68D49DD826AF}" srcOrd="0" destOrd="0" parTransId="{5C58A4B3-8065-4F05-87DB-6792E472FB75}" sibTransId="{2FF9E495-046F-47E2-8C2A-E109E0437923}"/>
    <dgm:cxn modelId="{8EB2C554-9084-4632-8FD0-A4E07026D4CC}" srcId="{D580F55C-E7D0-430B-9A4F-70E1CE82901B}" destId="{763AEB78-EE31-4445-AAA5-7BCF42B8A402}" srcOrd="1" destOrd="0" parTransId="{C54596F0-FC64-425C-BF21-33120241F6C1}" sibTransId="{D3EAC126-64F5-4A8C-B1FB-50E40AEDFDC8}"/>
    <dgm:cxn modelId="{1F7D92AD-DDCD-4D3C-9530-7C512A6E7C0D}" type="presOf" srcId="{708BA529-24EA-42FF-A5C4-A909227238BA}" destId="{81881C6D-E108-4ED8-B39B-B38C318DDE8F}" srcOrd="0" destOrd="0" presId="urn:microsoft.com/office/officeart/2011/layout/RadialPictureList"/>
    <dgm:cxn modelId="{299BF365-F599-4C97-84B1-AE5E4D610F03}" type="presOf" srcId="{65C04A54-506D-4B08-AE9D-E16C02730632}" destId="{B85C83F8-2935-498D-94F3-B826FECBDEA6}" srcOrd="0" destOrd="0" presId="urn:microsoft.com/office/officeart/2011/layout/RadialPictureList"/>
    <dgm:cxn modelId="{DDE8A350-7FFE-4BD7-B72F-022A7E85BCB6}" srcId="{D580F55C-E7D0-430B-9A4F-70E1CE82901B}" destId="{63FCC777-CC1A-4134-9D0B-2B29A2046ACF}" srcOrd="2" destOrd="0" parTransId="{D98742BE-A8D4-498B-9F22-050293DC9306}" sibTransId="{0E2D176D-8C5B-4696-A709-EB031BA35D2B}"/>
    <dgm:cxn modelId="{553ADEA6-FDD5-4DCC-B48D-3C0B185F2A4A}" type="presParOf" srcId="{C7200B28-831C-4346-8F6B-41D88932EFF1}" destId="{AF2FEDC2-A3AF-42EC-BF3B-73758CFBDEBE}" srcOrd="0" destOrd="0" presId="urn:microsoft.com/office/officeart/2011/layout/RadialPictureList"/>
    <dgm:cxn modelId="{C5A9E7E9-EA67-4A1F-8D5B-9B4CE0A0770A}" type="presParOf" srcId="{C7200B28-831C-4346-8F6B-41D88932EFF1}" destId="{81C3E84A-F526-4579-8353-2F8B35771678}" srcOrd="1" destOrd="0" presId="urn:microsoft.com/office/officeart/2011/layout/RadialPictureList"/>
    <dgm:cxn modelId="{26DBD066-F1C8-4207-8FD7-8285ADCA35D3}" type="presParOf" srcId="{C7200B28-831C-4346-8F6B-41D88932EFF1}" destId="{6BBBA693-C315-472D-9771-5FC56661CB56}" srcOrd="2" destOrd="0" presId="urn:microsoft.com/office/officeart/2011/layout/RadialPictureList"/>
    <dgm:cxn modelId="{5257670D-DA86-4983-801A-5F16019CE768}" type="presParOf" srcId="{C7200B28-831C-4346-8F6B-41D88932EFF1}" destId="{81881C6D-E108-4ED8-B39B-B38C318DDE8F}" srcOrd="3" destOrd="0" presId="urn:microsoft.com/office/officeart/2011/layout/RadialPictureList"/>
    <dgm:cxn modelId="{214DE6C8-ABEC-41D4-A589-62F05B4C8EC1}" type="presParOf" srcId="{C7200B28-831C-4346-8F6B-41D88932EFF1}" destId="{FFBF9270-0CAA-4FC9-98F0-3BC14455E186}" srcOrd="4" destOrd="0" presId="urn:microsoft.com/office/officeart/2011/layout/RadialPictureList"/>
    <dgm:cxn modelId="{899F7FFC-825E-4689-971A-2BADF72167E9}" type="presParOf" srcId="{FFBF9270-0CAA-4FC9-98F0-3BC14455E186}" destId="{4FF6BD70-CA74-4952-8B76-21D81D56DBD4}" srcOrd="0" destOrd="0" presId="urn:microsoft.com/office/officeart/2011/layout/RadialPictureList"/>
    <dgm:cxn modelId="{C2500A12-C08A-4ADC-AA96-FB8E2E7BEE0D}" type="presParOf" srcId="{C7200B28-831C-4346-8F6B-41D88932EFF1}" destId="{B85C83F8-2935-498D-94F3-B826FECBDEA6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ABA221-285A-4F9A-AAF6-4AA779FF85A5}">
      <dsp:nvSpPr>
        <dsp:cNvPr id="0" name=""/>
        <dsp:cNvSpPr/>
      </dsp:nvSpPr>
      <dsp:spPr>
        <a:xfrm>
          <a:off x="95" y="4928"/>
          <a:ext cx="1718335" cy="17183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baseline="0" dirty="0" smtClean="0">
              <a:latin typeface="Calibri" panose="020F0502020204030204" pitchFamily="34" charset="0"/>
            </a:rPr>
            <a:t>Disponible</a:t>
          </a:r>
          <a:endParaRPr lang="es-ES" sz="1800" b="1" kern="1200" baseline="0" dirty="0">
            <a:latin typeface="Calibri" panose="020F0502020204030204" pitchFamily="34" charset="0"/>
          </a:endParaRPr>
        </a:p>
      </dsp:txBody>
      <dsp:txXfrm>
        <a:off x="95" y="4928"/>
        <a:ext cx="1718335" cy="1718335"/>
      </dsp:txXfrm>
    </dsp:sp>
    <dsp:sp modelId="{7B645B4A-9CD0-4364-B46A-340224635BE8}">
      <dsp:nvSpPr>
        <dsp:cNvPr id="0" name=""/>
        <dsp:cNvSpPr/>
      </dsp:nvSpPr>
      <dsp:spPr>
        <a:xfrm>
          <a:off x="1374763" y="4928"/>
          <a:ext cx="1718335" cy="17183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Accesible</a:t>
          </a:r>
          <a:endParaRPr lang="es-ES" sz="1800" b="1" kern="1200" dirty="0" smtClean="0"/>
        </a:p>
      </dsp:txBody>
      <dsp:txXfrm>
        <a:off x="1374763" y="4928"/>
        <a:ext cx="1718335" cy="1718335"/>
      </dsp:txXfrm>
    </dsp:sp>
    <dsp:sp modelId="{70888306-94B5-43B0-B899-C3E384F0C634}">
      <dsp:nvSpPr>
        <dsp:cNvPr id="0" name=""/>
        <dsp:cNvSpPr/>
      </dsp:nvSpPr>
      <dsp:spPr>
        <a:xfrm>
          <a:off x="2749432" y="4928"/>
          <a:ext cx="1718335" cy="171833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Adaptable</a:t>
          </a:r>
          <a:endParaRPr lang="es-ES" sz="1800" b="1" kern="1200" dirty="0" smtClean="0"/>
        </a:p>
      </dsp:txBody>
      <dsp:txXfrm>
        <a:off x="2749432" y="4928"/>
        <a:ext cx="1718335" cy="1718335"/>
      </dsp:txXfrm>
    </dsp:sp>
    <dsp:sp modelId="{570BFA47-28BF-42FA-A9DF-D1CF274E2F67}">
      <dsp:nvSpPr>
        <dsp:cNvPr id="0" name=""/>
        <dsp:cNvSpPr/>
      </dsp:nvSpPr>
      <dsp:spPr>
        <a:xfrm>
          <a:off x="4124100" y="4928"/>
          <a:ext cx="1718335" cy="17183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Aceptable</a:t>
          </a:r>
          <a:endParaRPr lang="es-ES" sz="1800" b="1" kern="1200" dirty="0"/>
        </a:p>
      </dsp:txBody>
      <dsp:txXfrm>
        <a:off x="4124100" y="4928"/>
        <a:ext cx="1718335" cy="1718335"/>
      </dsp:txXfrm>
    </dsp:sp>
    <dsp:sp modelId="{5F4298EF-3599-439F-A9E9-28F76B0E4FCA}">
      <dsp:nvSpPr>
        <dsp:cNvPr id="0" name=""/>
        <dsp:cNvSpPr/>
      </dsp:nvSpPr>
      <dsp:spPr>
        <a:xfrm>
          <a:off x="5498769" y="4928"/>
          <a:ext cx="1779628" cy="171833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66" tIns="20320" rIns="945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baseline="0" dirty="0" smtClean="0">
              <a:latin typeface="Calibri" panose="020F0502020204030204" pitchFamily="34" charset="0"/>
            </a:rPr>
            <a:t>Rendición de cuentas</a:t>
          </a:r>
          <a:endParaRPr lang="es-ES" sz="1600" b="1" kern="1200" baseline="0" dirty="0">
            <a:latin typeface="Calibri" panose="020F0502020204030204" pitchFamily="34" charset="0"/>
          </a:endParaRPr>
        </a:p>
      </dsp:txBody>
      <dsp:txXfrm>
        <a:off x="5498769" y="4928"/>
        <a:ext cx="1779628" cy="17183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3403E-B160-40B7-9B72-8FA255F7793B}">
      <dsp:nvSpPr>
        <dsp:cNvPr id="0" name=""/>
        <dsp:cNvSpPr/>
      </dsp:nvSpPr>
      <dsp:spPr>
        <a:xfrm>
          <a:off x="0" y="517762"/>
          <a:ext cx="2055811" cy="2055846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Políticas Públicas</a:t>
          </a:r>
          <a:endParaRPr lang="es-ES" sz="1800" b="1" kern="1200" dirty="0"/>
        </a:p>
      </dsp:txBody>
      <dsp:txXfrm>
        <a:off x="0" y="517762"/>
        <a:ext cx="2055811" cy="2055846"/>
      </dsp:txXfrm>
    </dsp:sp>
    <dsp:sp modelId="{708ED85F-5E6F-4C60-8932-266A4A4BB110}">
      <dsp:nvSpPr>
        <dsp:cNvPr id="0" name=""/>
        <dsp:cNvSpPr/>
      </dsp:nvSpPr>
      <dsp:spPr>
        <a:xfrm>
          <a:off x="1052609" y="2030474"/>
          <a:ext cx="2055811" cy="2055846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Educación para transformar personas las personas y sociedades</a:t>
          </a:r>
          <a:endParaRPr lang="es-ES" sz="1800" b="1" kern="1200" dirty="0"/>
        </a:p>
      </dsp:txBody>
      <dsp:txXfrm>
        <a:off x="1052609" y="2030474"/>
        <a:ext cx="2055811" cy="2055846"/>
      </dsp:txXfrm>
    </dsp:sp>
    <dsp:sp modelId="{98EF7DE4-0A9B-4D99-BD30-D23D82EC7F62}">
      <dsp:nvSpPr>
        <dsp:cNvPr id="0" name=""/>
        <dsp:cNvSpPr/>
      </dsp:nvSpPr>
      <dsp:spPr>
        <a:xfrm>
          <a:off x="2106055" y="517762"/>
          <a:ext cx="2055811" cy="20558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noProof="0" dirty="0" smtClean="0"/>
            <a:t>Familia, Estado y Sociedad en sinergia</a:t>
          </a:r>
          <a:endParaRPr lang="es-VE" sz="1800" b="1" kern="1200" noProof="0" dirty="0"/>
        </a:p>
      </dsp:txBody>
      <dsp:txXfrm>
        <a:off x="2106055" y="517762"/>
        <a:ext cx="2055811" cy="2055846"/>
      </dsp:txXfrm>
    </dsp:sp>
    <dsp:sp modelId="{93ADBD37-EB57-4378-B47C-5EB28648D53D}">
      <dsp:nvSpPr>
        <dsp:cNvPr id="0" name=""/>
        <dsp:cNvSpPr/>
      </dsp:nvSpPr>
      <dsp:spPr>
        <a:xfrm>
          <a:off x="3158664" y="2030474"/>
          <a:ext cx="2055811" cy="2055846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El</a:t>
          </a:r>
          <a:r>
            <a:rPr lang="es-ES" sz="1800" b="1" kern="1200" baseline="0" dirty="0" smtClean="0"/>
            <a:t> centro educativo</a:t>
          </a:r>
          <a:endParaRPr lang="es-ES" sz="1800" b="1" kern="1200" dirty="0"/>
        </a:p>
      </dsp:txBody>
      <dsp:txXfrm>
        <a:off x="3158664" y="2030474"/>
        <a:ext cx="2055811" cy="2055846"/>
      </dsp:txXfrm>
    </dsp:sp>
    <dsp:sp modelId="{2081FE71-1A17-4FE9-83B6-81A033DA6762}">
      <dsp:nvSpPr>
        <dsp:cNvPr id="0" name=""/>
        <dsp:cNvSpPr/>
      </dsp:nvSpPr>
      <dsp:spPr>
        <a:xfrm>
          <a:off x="4212111" y="517762"/>
          <a:ext cx="2055811" cy="2055846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b="1" kern="1200" noProof="0" dirty="0" smtClean="0"/>
            <a:t>Educación como derecho humano y bien público</a:t>
          </a:r>
          <a:endParaRPr lang="es-VE" sz="1900" b="1" kern="1200" noProof="0" dirty="0"/>
        </a:p>
      </dsp:txBody>
      <dsp:txXfrm>
        <a:off x="4212111" y="517762"/>
        <a:ext cx="2055811" cy="2055846"/>
      </dsp:txXfrm>
    </dsp:sp>
    <dsp:sp modelId="{6B7F9EF4-31C1-40E9-B8C9-92120EE56353}">
      <dsp:nvSpPr>
        <dsp:cNvPr id="0" name=""/>
        <dsp:cNvSpPr/>
      </dsp:nvSpPr>
      <dsp:spPr>
        <a:xfrm>
          <a:off x="5264720" y="2030474"/>
          <a:ext cx="2055811" cy="2055846"/>
        </a:xfrm>
        <a:prstGeom prst="ellipse">
          <a:avLst/>
        </a:prstGeom>
        <a:solidFill>
          <a:srgbClr val="006600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pc="-130" baseline="0" dirty="0" smtClean="0"/>
            <a:t>Prioridad educativa y financiamiento</a:t>
          </a:r>
          <a:endParaRPr lang="es-ES" sz="1800" b="1" kern="1200" spc="-130" baseline="0" dirty="0"/>
        </a:p>
      </dsp:txBody>
      <dsp:txXfrm>
        <a:off x="5264720" y="2030474"/>
        <a:ext cx="2055811" cy="2055846"/>
      </dsp:txXfrm>
    </dsp:sp>
    <dsp:sp modelId="{92A3FB9D-6CCF-4D7A-9BE3-61B05DC7BFEF}">
      <dsp:nvSpPr>
        <dsp:cNvPr id="0" name=""/>
        <dsp:cNvSpPr/>
      </dsp:nvSpPr>
      <dsp:spPr>
        <a:xfrm>
          <a:off x="6318167" y="517762"/>
          <a:ext cx="2055811" cy="2055846"/>
        </a:xfrm>
        <a:prstGeom prst="ellipse">
          <a:avLst/>
        </a:prstGeom>
        <a:solidFill>
          <a:srgbClr val="663300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Educadores</a:t>
          </a:r>
          <a:r>
            <a:rPr lang="es-ES" sz="1600" kern="1200" dirty="0" smtClean="0"/>
            <a:t> </a:t>
          </a:r>
          <a:endParaRPr lang="es-ES" sz="1600" kern="1200" dirty="0"/>
        </a:p>
      </dsp:txBody>
      <dsp:txXfrm>
        <a:off x="6318167" y="517762"/>
        <a:ext cx="2055811" cy="20558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169597" y="1296144"/>
          <a:ext cx="1960450" cy="18981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900" b="1" kern="1200" noProof="0" dirty="0" smtClean="0"/>
            <a:t>Políticas Públicas</a:t>
          </a:r>
          <a:endParaRPr lang="es-VE" sz="2900" b="1" kern="1200" noProof="0" dirty="0"/>
        </a:p>
      </dsp:txBody>
      <dsp:txXfrm>
        <a:off x="169597" y="1296144"/>
        <a:ext cx="1960450" cy="1898104"/>
      </dsp:txXfrm>
    </dsp:sp>
    <dsp:sp modelId="{CA0F3577-74DA-4F52-8D4A-1B32375AB3E3}">
      <dsp:nvSpPr>
        <dsp:cNvPr id="0" name=""/>
        <dsp:cNvSpPr/>
      </dsp:nvSpPr>
      <dsp:spPr>
        <a:xfrm>
          <a:off x="-1774622" y="-288027"/>
          <a:ext cx="5540042" cy="5379296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B7F56F-B8F1-4602-8F22-A028FC89A29D}">
      <dsp:nvSpPr>
        <dsp:cNvPr id="0" name=""/>
        <dsp:cNvSpPr/>
      </dsp:nvSpPr>
      <dsp:spPr>
        <a:xfrm>
          <a:off x="2376376" y="266294"/>
          <a:ext cx="2082107" cy="1934208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225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E5984D-C721-4A84-B45D-A358E1D7E8FA}">
      <dsp:nvSpPr>
        <dsp:cNvPr id="0" name=""/>
        <dsp:cNvSpPr/>
      </dsp:nvSpPr>
      <dsp:spPr>
        <a:xfrm>
          <a:off x="4562096" y="801798"/>
          <a:ext cx="3856453" cy="18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La defensa del derecho </a:t>
          </a:r>
          <a:r>
            <a:rPr lang="es-VE" sz="2100" b="1" kern="1200" noProof="0" dirty="0" smtClean="0">
              <a:solidFill>
                <a:srgbClr val="C00000"/>
              </a:solidFill>
            </a:rPr>
            <a:t>exige un trabajo sistemático de incidencia pública</a:t>
          </a:r>
          <a:r>
            <a:rPr lang="es-VE" sz="1800" kern="1200" noProof="0" dirty="0" smtClean="0">
              <a:solidFill>
                <a:srgbClr val="C00000"/>
              </a:solidFill>
            </a:rPr>
            <a:t>,</a:t>
          </a:r>
          <a:r>
            <a:rPr lang="es-VE" sz="1800" kern="1200" noProof="0" dirty="0" smtClean="0">
              <a:solidFill>
                <a:srgbClr val="4579B9"/>
              </a:solidFill>
            </a:rPr>
            <a:t> </a:t>
          </a:r>
          <a:r>
            <a:rPr lang="es-VE" sz="1800" b="1" kern="1200" noProof="0" dirty="0" smtClean="0"/>
            <a:t>para que los gobiernos implementen políticas más eficaces dirigidas a los grupos excluidos</a:t>
          </a:r>
          <a:r>
            <a:rPr lang="en-US" sz="1800" b="1" kern="1200" dirty="0" smtClean="0"/>
            <a:t>.</a:t>
          </a:r>
          <a:endParaRPr lang="en-GB" sz="1800" b="1" kern="1200" dirty="0"/>
        </a:p>
      </dsp:txBody>
      <dsp:txXfrm>
        <a:off x="4562096" y="801798"/>
        <a:ext cx="3856453" cy="1862500"/>
      </dsp:txXfrm>
    </dsp:sp>
    <dsp:sp modelId="{641A09D7-B77B-4FEC-846D-97061C825BFD}">
      <dsp:nvSpPr>
        <dsp:cNvPr id="0" name=""/>
        <dsp:cNvSpPr/>
      </dsp:nvSpPr>
      <dsp:spPr>
        <a:xfrm>
          <a:off x="2376364" y="2662893"/>
          <a:ext cx="2164005" cy="1980580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b="5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D7160A4-0A1D-43FA-B62C-8BD9174A4078}">
      <dsp:nvSpPr>
        <dsp:cNvPr id="0" name=""/>
        <dsp:cNvSpPr/>
      </dsp:nvSpPr>
      <dsp:spPr>
        <a:xfrm>
          <a:off x="4664208" y="2965759"/>
          <a:ext cx="3725741" cy="185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Se requieren </a:t>
          </a:r>
          <a:r>
            <a:rPr lang="es-VE" sz="2000" b="1" kern="1200" noProof="0" dirty="0" smtClean="0">
              <a:solidFill>
                <a:srgbClr val="C00000"/>
              </a:solidFill>
            </a:rPr>
            <a:t>estudios sobre programas exitosos </a:t>
          </a:r>
          <a:r>
            <a:rPr lang="es-VE" sz="1800" b="1" kern="1200" noProof="0" dirty="0" smtClean="0"/>
            <a:t>que produzcan los cambios requeridos, así como el </a:t>
          </a:r>
          <a:r>
            <a:rPr lang="es-VE" sz="2000" b="1" kern="1200" noProof="0" dirty="0" smtClean="0">
              <a:solidFill>
                <a:srgbClr val="C00000"/>
              </a:solidFill>
            </a:rPr>
            <a:t>monitoreo de la cobertura y la calidad de la educación </a:t>
          </a:r>
          <a:r>
            <a:rPr lang="es-VE" sz="1800" b="1" kern="1200" noProof="0" dirty="0" smtClean="0"/>
            <a:t>en los distintos países. </a:t>
          </a:r>
          <a:endParaRPr lang="es-VE" sz="1800" b="1" kern="1200" noProof="0" dirty="0"/>
        </a:p>
      </dsp:txBody>
      <dsp:txXfrm>
        <a:off x="4664208" y="2965759"/>
        <a:ext cx="3725741" cy="18540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1504486"/>
          <a:ext cx="2031110" cy="19105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b="1" kern="1200" baseline="0" noProof="0" dirty="0" smtClean="0"/>
            <a:t>Transformar los pueblos y la sociedad</a:t>
          </a:r>
          <a:endParaRPr lang="es-VE" sz="2100" b="1" kern="1200" noProof="0" dirty="0"/>
        </a:p>
      </dsp:txBody>
      <dsp:txXfrm>
        <a:off x="0" y="1504486"/>
        <a:ext cx="2031110" cy="1910597"/>
      </dsp:txXfrm>
    </dsp:sp>
    <dsp:sp modelId="{81C3E84A-F526-4579-8353-2F8B35771678}">
      <dsp:nvSpPr>
        <dsp:cNvPr id="0" name=""/>
        <dsp:cNvSpPr/>
      </dsp:nvSpPr>
      <dsp:spPr>
        <a:xfrm>
          <a:off x="-3015917" y="-75394"/>
          <a:ext cx="6031834" cy="527157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1456368" y="12863"/>
          <a:ext cx="2037212" cy="1946075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118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4211345" y="449263"/>
          <a:ext cx="4205809" cy="130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</a:rPr>
            <a:t>Niveles altos de educación </a:t>
          </a:r>
          <a:r>
            <a:rPr lang="es-VE" sz="1800" b="1" kern="1200" noProof="0" dirty="0" smtClean="0"/>
            <a:t>pueden ayudar para que nuestras sociedades consigan 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</a:rPr>
            <a:t>desarrollarse plenamente en lo económico, político y social</a:t>
          </a:r>
          <a:r>
            <a:rPr lang="es-VE" sz="2000" b="1" kern="1200" noProof="0" dirty="0" smtClean="0">
              <a:solidFill>
                <a:srgbClr val="4579B9"/>
              </a:solidFill>
            </a:rPr>
            <a:t>. </a:t>
          </a:r>
          <a:endParaRPr lang="es-VE" sz="1800" b="1" kern="1200" noProof="0" dirty="0" smtClean="0">
            <a:solidFill>
              <a:srgbClr val="4579B9"/>
            </a:solidFill>
          </a:endParaRPr>
        </a:p>
      </dsp:txBody>
      <dsp:txXfrm>
        <a:off x="4211345" y="449263"/>
        <a:ext cx="4205809" cy="1302573"/>
      </dsp:txXfrm>
    </dsp:sp>
    <dsp:sp modelId="{19358FBA-B1BF-4636-B8D7-8A2C472D5062}">
      <dsp:nvSpPr>
        <dsp:cNvPr id="0" name=""/>
        <dsp:cNvSpPr/>
      </dsp:nvSpPr>
      <dsp:spPr>
        <a:xfrm>
          <a:off x="2738133" y="1671622"/>
          <a:ext cx="2030417" cy="1910356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EC8E76-7C55-4819-9D51-9CA00AEA2A54}">
      <dsp:nvSpPr>
        <dsp:cNvPr id="0" name=""/>
        <dsp:cNvSpPr/>
      </dsp:nvSpPr>
      <dsp:spPr>
        <a:xfrm>
          <a:off x="5122036" y="1970305"/>
          <a:ext cx="3439496" cy="173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Debemos construir 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</a:rPr>
            <a:t>sociedades que  sean democráticas, justas, diversas e inclusivas</a:t>
          </a:r>
          <a:r>
            <a:rPr lang="es-VE" sz="1800" b="1" kern="1200" noProof="0" dirty="0" smtClean="0"/>
            <a:t>, lo que implica proveer la educación que todos, las mujeres y los hombres, necesitan para su crecimiento.  </a:t>
          </a:r>
        </a:p>
      </dsp:txBody>
      <dsp:txXfrm>
        <a:off x="5122036" y="1970305"/>
        <a:ext cx="3439496" cy="1735419"/>
      </dsp:txXfrm>
    </dsp:sp>
    <dsp:sp modelId="{8AF1FE4C-03B6-4462-9D3A-D9F540AA55A1}">
      <dsp:nvSpPr>
        <dsp:cNvPr id="0" name=""/>
        <dsp:cNvSpPr/>
      </dsp:nvSpPr>
      <dsp:spPr>
        <a:xfrm>
          <a:off x="1367425" y="3274627"/>
          <a:ext cx="1945222" cy="185658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1098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E801DA-3218-4CF7-8768-77C2B9E61931}">
      <dsp:nvSpPr>
        <dsp:cNvPr id="0" name=""/>
        <dsp:cNvSpPr/>
      </dsp:nvSpPr>
      <dsp:spPr>
        <a:xfrm>
          <a:off x="4152750" y="3975278"/>
          <a:ext cx="4322999" cy="130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El derecho a la educación de calidad lo 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</a:rPr>
            <a:t>asumimos desde la perspectiva de los pobres</a:t>
          </a:r>
          <a:r>
            <a:rPr lang="es-VE" sz="1800" b="1" kern="1200" noProof="0" dirty="0" smtClean="0">
              <a:solidFill>
                <a:srgbClr val="4579B9"/>
              </a:solidFill>
            </a:rPr>
            <a:t>, </a:t>
          </a:r>
          <a:r>
            <a:rPr lang="es-VE" sz="1800" b="1" kern="1200" noProof="0" dirty="0" smtClean="0">
              <a:solidFill>
                <a:schemeClr val="tx1"/>
              </a:solidFill>
            </a:rPr>
            <a:t>para que sean 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</a:rPr>
            <a:t>sujetos activos </a:t>
          </a:r>
          <a:r>
            <a:rPr lang="es-VE" sz="1800" b="1" kern="1200" noProof="0" dirty="0" smtClean="0"/>
            <a:t>de su promoción y de la transformación social.</a:t>
          </a:r>
        </a:p>
      </dsp:txBody>
      <dsp:txXfrm>
        <a:off x="4152750" y="3975278"/>
        <a:ext cx="4322999" cy="13025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1296140"/>
          <a:ext cx="2013995" cy="19353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1" kern="1200" noProof="0" dirty="0" smtClean="0"/>
            <a:t>Familia, Estado y Sociedad</a:t>
          </a:r>
          <a:endParaRPr lang="es-VE" sz="2800" b="1" kern="1200" noProof="0" dirty="0"/>
        </a:p>
      </dsp:txBody>
      <dsp:txXfrm>
        <a:off x="0" y="1296140"/>
        <a:ext cx="2013995" cy="1935305"/>
      </dsp:txXfrm>
    </dsp:sp>
    <dsp:sp modelId="{81C3E84A-F526-4579-8353-2F8B35771678}">
      <dsp:nvSpPr>
        <dsp:cNvPr id="0" name=""/>
        <dsp:cNvSpPr/>
      </dsp:nvSpPr>
      <dsp:spPr>
        <a:xfrm>
          <a:off x="-2426513" y="-47480"/>
          <a:ext cx="5406215" cy="490070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1930364" y="47233"/>
          <a:ext cx="1559128" cy="144949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3801027" y="360045"/>
          <a:ext cx="4407884" cy="118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El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</a:rPr>
            <a:t>trabajo conjunto </a:t>
          </a:r>
          <a:r>
            <a:rPr lang="es-VE" sz="1800" b="1" kern="1200" noProof="0" dirty="0" smtClean="0"/>
            <a:t>de las familias, la sociedad y el estado es clave para generar un sistema educativo de calidad para todos.</a:t>
          </a:r>
        </a:p>
      </dsp:txBody>
      <dsp:txXfrm>
        <a:off x="3801027" y="360045"/>
        <a:ext cx="4407884" cy="1186058"/>
      </dsp:txXfrm>
    </dsp:sp>
    <dsp:sp modelId="{19358FBA-B1BF-4636-B8D7-8A2C472D5062}">
      <dsp:nvSpPr>
        <dsp:cNvPr id="0" name=""/>
        <dsp:cNvSpPr/>
      </dsp:nvSpPr>
      <dsp:spPr>
        <a:xfrm>
          <a:off x="2448276" y="1584171"/>
          <a:ext cx="1617027" cy="1490962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1110" b="621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EC8E76-7C55-4819-9D51-9CA00AEA2A54}">
      <dsp:nvSpPr>
        <dsp:cNvPr id="0" name=""/>
        <dsp:cNvSpPr/>
      </dsp:nvSpPr>
      <dsp:spPr>
        <a:xfrm>
          <a:off x="4176462" y="1863113"/>
          <a:ext cx="4048440" cy="118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La educación es un derecho humano básico así que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</a:rPr>
            <a:t>todos los estados deben asumir su  responsabilidad</a:t>
          </a:r>
          <a:r>
            <a:rPr lang="es-VE" sz="1800" b="1" kern="1200" noProof="0" dirty="0" smtClean="0"/>
            <a:t>.  Las familias y la sociedad deben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</a:rPr>
            <a:t>demandar el cumplimiento</a:t>
          </a:r>
          <a:r>
            <a:rPr lang="es-VE" sz="1800" b="1" kern="1200" noProof="0" dirty="0" smtClean="0"/>
            <a:t> de este derecho.</a:t>
          </a:r>
        </a:p>
      </dsp:txBody>
      <dsp:txXfrm>
        <a:off x="4176462" y="1863113"/>
        <a:ext cx="4048440" cy="1186058"/>
      </dsp:txXfrm>
    </dsp:sp>
    <dsp:sp modelId="{8AF1FE4C-03B6-4462-9D3A-D9F540AA55A1}">
      <dsp:nvSpPr>
        <dsp:cNvPr id="0" name=""/>
        <dsp:cNvSpPr/>
      </dsp:nvSpPr>
      <dsp:spPr>
        <a:xfrm>
          <a:off x="1822247" y="3078119"/>
          <a:ext cx="1718271" cy="162120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E801DA-3218-4CF7-8768-77C2B9E61931}">
      <dsp:nvSpPr>
        <dsp:cNvPr id="0" name=""/>
        <dsp:cNvSpPr/>
      </dsp:nvSpPr>
      <dsp:spPr>
        <a:xfrm>
          <a:off x="3911669" y="3456975"/>
          <a:ext cx="4297242" cy="118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>
              <a:solidFill>
                <a:schemeClr val="tx1"/>
              </a:solidFill>
            </a:rPr>
            <a:t>Las familias y la sociedad en general deben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</a:rPr>
            <a:t>colaborar de manera simultánea </a:t>
          </a:r>
          <a:r>
            <a:rPr lang="es-VE" sz="1800" b="1" kern="1200" noProof="0" dirty="0" smtClean="0"/>
            <a:t>con el estado para educar y deben </a:t>
          </a:r>
          <a:r>
            <a:rPr lang="es-VE" sz="2000" b="1" kern="1200" noProof="0" dirty="0" smtClean="0">
              <a:solidFill>
                <a:schemeClr val="accent4">
                  <a:lumMod val="75000"/>
                </a:schemeClr>
              </a:solidFill>
            </a:rPr>
            <a:t>compartir la responsabilidad</a:t>
          </a:r>
          <a:r>
            <a:rPr lang="es-VE" sz="1800" b="1" kern="1200" noProof="0" dirty="0" smtClean="0"/>
            <a:t>.</a:t>
          </a:r>
        </a:p>
      </dsp:txBody>
      <dsp:txXfrm>
        <a:off x="3911669" y="3456975"/>
        <a:ext cx="4297242" cy="118605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1320589"/>
          <a:ext cx="2196304" cy="2128475"/>
        </a:xfrm>
        <a:prstGeom prst="ellipse">
          <a:avLst/>
        </a:prstGeom>
        <a:solidFill>
          <a:srgbClr val="B858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noProof="0" dirty="0" smtClean="0"/>
            <a:t>Bien </a:t>
          </a:r>
          <a:r>
            <a:rPr lang="en-US" sz="3200" b="1" kern="1200" noProof="0" dirty="0" err="1" smtClean="0"/>
            <a:t>público</a:t>
          </a:r>
          <a:r>
            <a:rPr lang="en-US" sz="3200" b="1" kern="1200" noProof="0" dirty="0" smtClean="0"/>
            <a:t> </a:t>
          </a:r>
          <a:endParaRPr lang="en-US" sz="3200" b="1" kern="1200" noProof="0" dirty="0"/>
        </a:p>
      </dsp:txBody>
      <dsp:txXfrm>
        <a:off x="0" y="1320589"/>
        <a:ext cx="2196304" cy="2128475"/>
      </dsp:txXfrm>
    </dsp:sp>
    <dsp:sp modelId="{81C3E84A-F526-4579-8353-2F8B35771678}">
      <dsp:nvSpPr>
        <dsp:cNvPr id="0" name=""/>
        <dsp:cNvSpPr/>
      </dsp:nvSpPr>
      <dsp:spPr>
        <a:xfrm>
          <a:off x="-1926519" y="-604242"/>
          <a:ext cx="5540582" cy="6022778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rgbClr val="B8580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2412023" y="151066"/>
          <a:ext cx="2141293" cy="224343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4693686" y="189966"/>
          <a:ext cx="3808628" cy="216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La educación de calidad es un </a:t>
          </a:r>
          <a:r>
            <a:rPr lang="es-VE" sz="2000" b="1" kern="1200" noProof="0" dirty="0" smtClean="0">
              <a:solidFill>
                <a:srgbClr val="B85808"/>
              </a:solidFill>
            </a:rPr>
            <a:t>derecho humano y un bien público.</a:t>
          </a:r>
          <a:r>
            <a:rPr lang="es-VE" sz="1800" b="1" kern="1200" noProof="0" dirty="0" smtClean="0">
              <a:solidFill>
                <a:srgbClr val="B85808"/>
              </a:solidFill>
            </a:rPr>
            <a:t> </a:t>
          </a:r>
          <a:r>
            <a:rPr lang="es-VE" sz="1800" b="1" kern="1200" noProof="0" dirty="0" smtClean="0"/>
            <a:t>Los centros privados gestionan un bien que es de naturaleza pública, por lo que también son responsables de la realización de ese derecho, </a:t>
          </a:r>
          <a:r>
            <a:rPr lang="es-VE" sz="1800" b="1" kern="1200" noProof="0" dirty="0" smtClean="0">
              <a:solidFill>
                <a:schemeClr val="tx1"/>
              </a:solidFill>
            </a:rPr>
            <a:t>y el Estado está en la obligación de </a:t>
          </a:r>
          <a:r>
            <a:rPr lang="es-VE" sz="2000" b="1" kern="1200" noProof="0" dirty="0" smtClean="0">
              <a:solidFill>
                <a:srgbClr val="B85808"/>
              </a:solidFill>
            </a:rPr>
            <a:t>asegurar su cumplimiento.</a:t>
          </a:r>
        </a:p>
      </dsp:txBody>
      <dsp:txXfrm>
        <a:off x="4693686" y="189966"/>
        <a:ext cx="3808628" cy="2165839"/>
      </dsp:txXfrm>
    </dsp:sp>
    <dsp:sp modelId="{4FF6BD70-CA74-4952-8B76-21D81D56DBD4}">
      <dsp:nvSpPr>
        <dsp:cNvPr id="0" name=""/>
        <dsp:cNvSpPr/>
      </dsp:nvSpPr>
      <dsp:spPr>
        <a:xfrm>
          <a:off x="2267420" y="2719129"/>
          <a:ext cx="2285896" cy="2057496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5C83F8-2935-498D-94F3-B826FECBDEA6}">
      <dsp:nvSpPr>
        <dsp:cNvPr id="0" name=""/>
        <dsp:cNvSpPr/>
      </dsp:nvSpPr>
      <dsp:spPr>
        <a:xfrm>
          <a:off x="4613268" y="2483845"/>
          <a:ext cx="3889046" cy="2330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1800" b="1" kern="1200" dirty="0" smtClean="0"/>
            <a:t>Cualquier intento </a:t>
          </a:r>
          <a:r>
            <a:rPr lang="es-ES" sz="1800" b="1" kern="1200" dirty="0" smtClean="0">
              <a:solidFill>
                <a:srgbClr val="B85808"/>
              </a:solidFill>
            </a:rPr>
            <a:t>de </a:t>
          </a:r>
          <a:r>
            <a:rPr lang="es-ES" sz="2000" b="1" kern="1200" dirty="0" smtClean="0">
              <a:solidFill>
                <a:srgbClr val="B85808"/>
              </a:solidFill>
            </a:rPr>
            <a:t>privatizar la educación</a:t>
          </a:r>
          <a:r>
            <a:rPr lang="es-ES" sz="1800" b="1" kern="1200" dirty="0" smtClean="0"/>
            <a:t>, de manera </a:t>
          </a:r>
          <a:r>
            <a:rPr lang="es-ES" sz="1800" b="1" kern="1200" dirty="0" smtClean="0">
              <a:solidFill>
                <a:schemeClr val="tx1"/>
              </a:solidFill>
            </a:rPr>
            <a:t>que cierre el acceso a las personas, </a:t>
          </a:r>
          <a:r>
            <a:rPr lang="es-ES" sz="1800" b="1" kern="1200" dirty="0" smtClean="0"/>
            <a:t>por razones económicas o de otra naturaleza</a:t>
          </a:r>
          <a:r>
            <a:rPr lang="es-ES" sz="1800" b="1" kern="1200" dirty="0" smtClean="0">
              <a:solidFill>
                <a:schemeClr val="tx1"/>
              </a:solidFill>
            </a:rPr>
            <a:t>, </a:t>
          </a:r>
          <a:r>
            <a:rPr lang="es-ES" sz="2000" b="1" kern="1200" dirty="0" smtClean="0">
              <a:solidFill>
                <a:srgbClr val="B85808"/>
              </a:solidFill>
            </a:rPr>
            <a:t>suprime el derecho a la educación.  </a:t>
          </a:r>
          <a:endParaRPr lang="en-US" sz="1800" b="1" kern="1200" dirty="0" smtClean="0">
            <a:solidFill>
              <a:srgbClr val="B85808"/>
            </a:solidFill>
          </a:endParaRPr>
        </a:p>
      </dsp:txBody>
      <dsp:txXfrm>
        <a:off x="4613268" y="2483845"/>
        <a:ext cx="3889046" cy="23304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96085" y="1490671"/>
          <a:ext cx="2195391" cy="2094387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1" kern="1200" noProof="0" dirty="0" smtClean="0"/>
            <a:t>El centro educativo</a:t>
          </a:r>
          <a:endParaRPr lang="es-VE" sz="2800" b="1" kern="1200" noProof="0" dirty="0"/>
        </a:p>
      </dsp:txBody>
      <dsp:txXfrm>
        <a:off x="96085" y="1490671"/>
        <a:ext cx="2195391" cy="2094387"/>
      </dsp:txXfrm>
    </dsp:sp>
    <dsp:sp modelId="{59B70CAA-A803-4344-B9A8-9BADE04A592C}">
      <dsp:nvSpPr>
        <dsp:cNvPr id="0" name=""/>
        <dsp:cNvSpPr/>
      </dsp:nvSpPr>
      <dsp:spPr>
        <a:xfrm>
          <a:off x="-2024633" y="-235368"/>
          <a:ext cx="5883032" cy="5907990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277042-3E7A-4349-9571-7532F0E1382C}">
      <dsp:nvSpPr>
        <dsp:cNvPr id="0" name=""/>
        <dsp:cNvSpPr/>
      </dsp:nvSpPr>
      <dsp:spPr>
        <a:xfrm>
          <a:off x="2404767" y="591672"/>
          <a:ext cx="2113072" cy="1997375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642" t="388" r="179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65CF4C-5AE4-48DC-AE2D-5E15CD7A2F25}">
      <dsp:nvSpPr>
        <dsp:cNvPr id="0" name=""/>
        <dsp:cNvSpPr/>
      </dsp:nvSpPr>
      <dsp:spPr>
        <a:xfrm>
          <a:off x="4792692" y="895179"/>
          <a:ext cx="3560235" cy="125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El centro educativo es el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</a:rPr>
            <a:t>corazón</a:t>
          </a:r>
          <a:r>
            <a:rPr lang="es-VE" sz="1800" b="1" kern="1200" noProof="0" dirty="0" smtClean="0"/>
            <a:t> del sistema educativo, por tanto debe estar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</a:rPr>
            <a:t>bien construido, equipado, cuidado y mantenido</a:t>
          </a:r>
          <a:r>
            <a:rPr lang="es-VE" sz="1800" b="1" kern="1200" noProof="0" dirty="0" smtClean="0">
              <a:solidFill>
                <a:srgbClr val="4579B9"/>
              </a:solidFill>
            </a:rPr>
            <a:t>.</a:t>
          </a:r>
        </a:p>
      </dsp:txBody>
      <dsp:txXfrm>
        <a:off x="4792692" y="895179"/>
        <a:ext cx="3560235" cy="1253539"/>
      </dsp:txXfrm>
    </dsp:sp>
    <dsp:sp modelId="{B650C6C1-D0AA-423E-ACAE-919E126BA08C}">
      <dsp:nvSpPr>
        <dsp:cNvPr id="0" name=""/>
        <dsp:cNvSpPr/>
      </dsp:nvSpPr>
      <dsp:spPr>
        <a:xfrm>
          <a:off x="2508801" y="3049260"/>
          <a:ext cx="2090943" cy="2029910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7BD74C-AA95-4492-9696-C55ADDD52FFA}">
      <dsp:nvSpPr>
        <dsp:cNvPr id="0" name=""/>
        <dsp:cNvSpPr/>
      </dsp:nvSpPr>
      <dsp:spPr>
        <a:xfrm>
          <a:off x="4682214" y="3140002"/>
          <a:ext cx="3761100" cy="1720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Resulta esencial que los centros  </a:t>
          </a:r>
          <a:r>
            <a:rPr lang="es-VE" sz="1800" b="1" kern="1200" noProof="0" dirty="0" smtClean="0"/>
            <a:t>cuenten con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</a:rPr>
            <a:t>equipos directivos cualificados</a:t>
          </a:r>
          <a:r>
            <a:rPr lang="es-VE" sz="2000" b="1" kern="1200" noProof="0" dirty="0" smtClean="0">
              <a:solidFill>
                <a:srgbClr val="4579B9"/>
              </a:solidFill>
            </a:rPr>
            <a:t>,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</a:rPr>
            <a:t>educadores bien formados </a:t>
          </a:r>
          <a:r>
            <a:rPr lang="es-VE" sz="1800" b="1" kern="1200" noProof="0" dirty="0" smtClean="0">
              <a:solidFill>
                <a:schemeClr val="tx1"/>
              </a:solidFill>
            </a:rPr>
            <a:t>y una </a:t>
          </a:r>
          <a:r>
            <a:rPr lang="es-VE" sz="2000" b="1" kern="1200" noProof="0" dirty="0" smtClean="0">
              <a:solidFill>
                <a:schemeClr val="accent5">
                  <a:lumMod val="50000"/>
                </a:schemeClr>
              </a:solidFill>
            </a:rPr>
            <a:t>gestión participativa eficiente</a:t>
          </a:r>
          <a:r>
            <a:rPr lang="es-VE" sz="1800" b="1" kern="1200" noProof="0" dirty="0" smtClean="0"/>
            <a:t>, para crear un ambiente educativo propicio.</a:t>
          </a:r>
        </a:p>
      </dsp:txBody>
      <dsp:txXfrm>
        <a:off x="4682214" y="3140002"/>
        <a:ext cx="3761100" cy="172075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1897241"/>
          <a:ext cx="1967592" cy="1792735"/>
        </a:xfrm>
        <a:prstGeom prst="ellipse">
          <a:avLst/>
        </a:prstGeom>
        <a:solidFill>
          <a:srgbClr val="603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Educadores</a:t>
          </a:r>
          <a:endParaRPr lang="en-GB" sz="2200" b="1" kern="1200" dirty="0"/>
        </a:p>
      </dsp:txBody>
      <dsp:txXfrm>
        <a:off x="0" y="1897241"/>
        <a:ext cx="1967592" cy="1792735"/>
      </dsp:txXfrm>
    </dsp:sp>
    <dsp:sp modelId="{81C3E84A-F526-4579-8353-2F8B35771678}">
      <dsp:nvSpPr>
        <dsp:cNvPr id="0" name=""/>
        <dsp:cNvSpPr/>
      </dsp:nvSpPr>
      <dsp:spPr>
        <a:xfrm>
          <a:off x="-2728533" y="-529275"/>
          <a:ext cx="5457067" cy="630453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603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1731181" y="0"/>
          <a:ext cx="1796287" cy="179371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3702819" y="354424"/>
          <a:ext cx="4579385" cy="128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La clave de una buena educación es el educador que está </a:t>
          </a:r>
          <a:r>
            <a:rPr lang="es-VE" sz="2000" b="1" kern="1200" noProof="0" dirty="0" smtClean="0">
              <a:solidFill>
                <a:srgbClr val="603000"/>
              </a:solidFill>
            </a:rPr>
            <a:t>vocacionalmente motivado, preparado, bien remunerado y consciente de su valía social.</a:t>
          </a:r>
        </a:p>
      </dsp:txBody>
      <dsp:txXfrm>
        <a:off x="3702819" y="354424"/>
        <a:ext cx="4579385" cy="1282777"/>
      </dsp:txXfrm>
    </dsp:sp>
    <dsp:sp modelId="{19358FBA-B1BF-4636-B8D7-8A2C472D5062}">
      <dsp:nvSpPr>
        <dsp:cNvPr id="0" name=""/>
        <dsp:cNvSpPr/>
      </dsp:nvSpPr>
      <dsp:spPr>
        <a:xfrm>
          <a:off x="2336101" y="1814735"/>
          <a:ext cx="1950467" cy="1843112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EC8E76-7C55-4819-9D51-9CA00AEA2A54}">
      <dsp:nvSpPr>
        <dsp:cNvPr id="0" name=""/>
        <dsp:cNvSpPr/>
      </dsp:nvSpPr>
      <dsp:spPr>
        <a:xfrm>
          <a:off x="4617805" y="1884855"/>
          <a:ext cx="3788448" cy="186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Deben ser capaces </a:t>
          </a:r>
          <a:r>
            <a:rPr lang="es-VE" sz="1800" b="1" kern="1200" noProof="0" dirty="0" smtClean="0">
              <a:solidFill>
                <a:srgbClr val="603000"/>
              </a:solidFill>
            </a:rPr>
            <a:t>de </a:t>
          </a:r>
          <a:r>
            <a:rPr lang="es-VE" sz="2000" b="1" kern="1200" noProof="0" dirty="0" smtClean="0">
              <a:solidFill>
                <a:srgbClr val="603000"/>
              </a:solidFill>
            </a:rPr>
            <a:t>planificar la educación en función del contexto </a:t>
          </a:r>
          <a:r>
            <a:rPr lang="es-VE" sz="1800" b="1" kern="1200" noProof="0" dirty="0" smtClean="0"/>
            <a:t>del centro, comprender y tener la</a:t>
          </a:r>
          <a:r>
            <a:rPr lang="es-VE" sz="1700" b="1" kern="1200" noProof="0" dirty="0" smtClean="0"/>
            <a:t> </a:t>
          </a:r>
          <a:r>
            <a:rPr lang="es-VE" sz="1800" b="1" kern="1200" noProof="0" dirty="0" smtClean="0">
              <a:solidFill>
                <a:schemeClr val="tx1"/>
              </a:solidFill>
            </a:rPr>
            <a:t>actitud adecuada para </a:t>
          </a:r>
          <a:r>
            <a:rPr lang="es-VE" sz="2000" b="1" kern="1200" noProof="0" dirty="0" smtClean="0">
              <a:solidFill>
                <a:srgbClr val="603000"/>
              </a:solidFill>
            </a:rPr>
            <a:t>favorecer la participación</a:t>
          </a: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VE" sz="1800" b="1" kern="1200" noProof="0" dirty="0" smtClean="0">
              <a:solidFill>
                <a:schemeClr val="tx1"/>
              </a:solidFill>
            </a:rPr>
            <a:t>de la familia y de la comunidad,  y </a:t>
          </a:r>
          <a:r>
            <a:rPr lang="es-VE" sz="2000" b="1" kern="1200" noProof="0" dirty="0" smtClean="0">
              <a:solidFill>
                <a:srgbClr val="603000"/>
              </a:solidFill>
            </a:rPr>
            <a:t>conciencia de su responsabilidad social y ética</a:t>
          </a:r>
          <a:r>
            <a:rPr lang="es-VE" sz="1900" b="1" kern="1200" noProof="0" dirty="0" smtClean="0">
              <a:solidFill>
                <a:srgbClr val="603000"/>
              </a:solidFill>
            </a:rPr>
            <a:t>.</a:t>
          </a:r>
        </a:p>
      </dsp:txBody>
      <dsp:txXfrm>
        <a:off x="4617805" y="1884855"/>
        <a:ext cx="3788448" cy="1867185"/>
      </dsp:txXfrm>
    </dsp:sp>
    <dsp:sp modelId="{8AF1FE4C-03B6-4462-9D3A-D9F540AA55A1}">
      <dsp:nvSpPr>
        <dsp:cNvPr id="0" name=""/>
        <dsp:cNvSpPr/>
      </dsp:nvSpPr>
      <dsp:spPr>
        <a:xfrm>
          <a:off x="1345280" y="3521237"/>
          <a:ext cx="1843776" cy="1676403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1109" t="1052" b="49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E801DA-3218-4CF7-8768-77C2B9E61931}">
      <dsp:nvSpPr>
        <dsp:cNvPr id="0" name=""/>
        <dsp:cNvSpPr/>
      </dsp:nvSpPr>
      <dsp:spPr>
        <a:xfrm>
          <a:off x="3391144" y="3914863"/>
          <a:ext cx="4954999" cy="128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>
              <a:solidFill>
                <a:schemeClr val="tx1"/>
              </a:solidFill>
            </a:rPr>
            <a:t>El</a:t>
          </a:r>
          <a:r>
            <a:rPr lang="es-VE" sz="1800" b="1" kern="1200" baseline="0" noProof="0" dirty="0" smtClean="0">
              <a:solidFill>
                <a:schemeClr val="tx1"/>
              </a:solidFill>
            </a:rPr>
            <a:t> gasto dirigido a los educadores debe ser transparente y suficiente para </a:t>
          </a:r>
          <a:r>
            <a:rPr lang="es-VE" sz="2000" b="1" kern="1200" baseline="0" noProof="0" dirty="0" smtClean="0">
              <a:solidFill>
                <a:srgbClr val="603000"/>
              </a:solidFill>
            </a:rPr>
            <a:t>asegurar condiciones adecuadas de trabajo y salarios dignos acordes con su valía social.</a:t>
          </a:r>
          <a:endParaRPr lang="es-VE" sz="2000" b="1" kern="1200" noProof="0" dirty="0" smtClean="0">
            <a:solidFill>
              <a:srgbClr val="603000"/>
            </a:solidFill>
          </a:endParaRPr>
        </a:p>
      </dsp:txBody>
      <dsp:txXfrm>
        <a:off x="3391144" y="3914863"/>
        <a:ext cx="4954999" cy="128277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FEDC2-A3AF-42EC-BF3B-73758CFBDEBE}">
      <dsp:nvSpPr>
        <dsp:cNvPr id="0" name=""/>
        <dsp:cNvSpPr/>
      </dsp:nvSpPr>
      <dsp:spPr>
        <a:xfrm>
          <a:off x="0" y="865308"/>
          <a:ext cx="2453231" cy="2367693"/>
        </a:xfrm>
        <a:prstGeom prst="ellipse">
          <a:avLst/>
        </a:prstGeom>
        <a:solidFill>
          <a:srgbClr val="004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noProof="0" dirty="0" smtClean="0"/>
            <a:t>Financiamiento</a:t>
          </a:r>
          <a:r>
            <a:rPr lang="en-GB" sz="2000" b="1" kern="1200" dirty="0" smtClean="0"/>
            <a:t> </a:t>
          </a:r>
          <a:endParaRPr lang="en-GB" sz="1900" b="1" kern="1200" dirty="0"/>
        </a:p>
      </dsp:txBody>
      <dsp:txXfrm>
        <a:off x="0" y="865308"/>
        <a:ext cx="2453231" cy="2367693"/>
      </dsp:txXfrm>
    </dsp:sp>
    <dsp:sp modelId="{81C3E84A-F526-4579-8353-2F8B35771678}">
      <dsp:nvSpPr>
        <dsp:cNvPr id="0" name=""/>
        <dsp:cNvSpPr/>
      </dsp:nvSpPr>
      <dsp:spPr>
        <a:xfrm>
          <a:off x="-1461476" y="-360552"/>
          <a:ext cx="4986641" cy="5181900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rgbClr val="004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BA693-C315-472D-9771-5FC56661CB56}">
      <dsp:nvSpPr>
        <dsp:cNvPr id="0" name=""/>
        <dsp:cNvSpPr/>
      </dsp:nvSpPr>
      <dsp:spPr>
        <a:xfrm>
          <a:off x="2412984" y="225365"/>
          <a:ext cx="1952770" cy="1853078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2625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81C6D-E108-4ED8-B39B-B38C318DDE8F}">
      <dsp:nvSpPr>
        <dsp:cNvPr id="0" name=""/>
        <dsp:cNvSpPr/>
      </dsp:nvSpPr>
      <dsp:spPr>
        <a:xfrm>
          <a:off x="4555920" y="480564"/>
          <a:ext cx="3879493" cy="1810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El financiamiento para la educación debe </a:t>
          </a:r>
          <a:r>
            <a:rPr lang="es-VE" sz="1800" b="1" kern="1200" noProof="0" dirty="0" smtClean="0">
              <a:solidFill>
                <a:schemeClr val="tx1"/>
              </a:solidFill>
            </a:rPr>
            <a:t>cubrir</a:t>
          </a:r>
          <a:r>
            <a:rPr lang="es-VE" sz="1800" b="1" kern="1200" noProof="0" dirty="0" smtClean="0"/>
            <a:t> suficientemente con tres necesidades básicas:</a:t>
          </a:r>
        </a:p>
        <a:p>
          <a:pPr marL="273050" lvl="0" indent="-27305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>
              <a:solidFill>
                <a:srgbClr val="006600"/>
              </a:solidFill>
            </a:rPr>
            <a:t>1. </a:t>
          </a:r>
          <a:r>
            <a:rPr lang="es-VE" sz="2000" b="1" kern="1200" noProof="0" dirty="0" smtClean="0">
              <a:solidFill>
                <a:srgbClr val="004C00"/>
              </a:solidFill>
            </a:rPr>
            <a:t>Educación de calidad para todos </a:t>
          </a:r>
          <a:r>
            <a:rPr lang="es-VE" sz="1800" b="1" kern="1200" noProof="0" dirty="0" smtClean="0">
              <a:solidFill>
                <a:srgbClr val="004C00"/>
              </a:solidFill>
            </a:rPr>
            <a:t>los niños y adolescentes desde la infancia hasta el final de la secundaria.</a:t>
          </a:r>
        </a:p>
        <a:p>
          <a:pPr marL="273050" lvl="0" indent="-27305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>
              <a:solidFill>
                <a:srgbClr val="004C00"/>
              </a:solidFill>
            </a:rPr>
            <a:t>2. </a:t>
          </a:r>
          <a:r>
            <a:rPr lang="es-VE" sz="2000" b="1" kern="1200" noProof="0" dirty="0" smtClean="0">
              <a:solidFill>
                <a:srgbClr val="004C00"/>
              </a:solidFill>
            </a:rPr>
            <a:t>Alfabetización </a:t>
          </a:r>
          <a:r>
            <a:rPr lang="es-VE" sz="1800" b="1" kern="1200" noProof="0" dirty="0" smtClean="0">
              <a:solidFill>
                <a:srgbClr val="004C00"/>
              </a:solidFill>
            </a:rPr>
            <a:t>para adultos</a:t>
          </a:r>
        </a:p>
        <a:p>
          <a:pPr marL="273050" lvl="0" indent="-27305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>
              <a:solidFill>
                <a:srgbClr val="004C00"/>
              </a:solidFill>
            </a:rPr>
            <a:t>3. </a:t>
          </a:r>
          <a:r>
            <a:rPr lang="es-VE" sz="2000" b="1" kern="1200" noProof="0" dirty="0" smtClean="0">
              <a:solidFill>
                <a:srgbClr val="004C00"/>
              </a:solidFill>
            </a:rPr>
            <a:t>Profesionalización y contratación </a:t>
          </a:r>
          <a:r>
            <a:rPr lang="es-VE" sz="1800" b="1" kern="1200" noProof="0" dirty="0" smtClean="0">
              <a:solidFill>
                <a:srgbClr val="004C00"/>
              </a:solidFill>
            </a:rPr>
            <a:t>de profesores.</a:t>
          </a:r>
        </a:p>
      </dsp:txBody>
      <dsp:txXfrm>
        <a:off x="4555920" y="480564"/>
        <a:ext cx="3879493" cy="1810333"/>
      </dsp:txXfrm>
    </dsp:sp>
    <dsp:sp modelId="{4FF6BD70-CA74-4952-8B76-21D81D56DBD4}">
      <dsp:nvSpPr>
        <dsp:cNvPr id="0" name=""/>
        <dsp:cNvSpPr/>
      </dsp:nvSpPr>
      <dsp:spPr>
        <a:xfrm>
          <a:off x="2443534" y="2379589"/>
          <a:ext cx="2189217" cy="2132121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142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5C83F8-2935-498D-94F3-B826FECBDEA6}">
      <dsp:nvSpPr>
        <dsp:cNvPr id="0" name=""/>
        <dsp:cNvSpPr/>
      </dsp:nvSpPr>
      <dsp:spPr>
        <a:xfrm>
          <a:off x="5047111" y="3286320"/>
          <a:ext cx="3341786" cy="115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VE" sz="1800" b="1" kern="1200" noProof="0" dirty="0" smtClean="0"/>
            <a:t>El financiamiento debe ser </a:t>
          </a:r>
          <a:r>
            <a:rPr lang="es-VE" sz="2000" b="1" kern="1200" noProof="0" dirty="0" smtClean="0">
              <a:solidFill>
                <a:srgbClr val="004C00"/>
              </a:solidFill>
            </a:rPr>
            <a:t>distribuido desde la perspectiva de la equidad</a:t>
          </a:r>
          <a:r>
            <a:rPr lang="es-VE" sz="2000" b="1" kern="1200" noProof="0" dirty="0" smtClean="0">
              <a:solidFill>
                <a:schemeClr val="tx1"/>
              </a:solidFill>
            </a:rPr>
            <a:t>, </a:t>
          </a:r>
          <a:r>
            <a:rPr lang="es-VE" sz="1800" b="1" kern="1200" noProof="0" dirty="0" smtClean="0"/>
            <a:t>sin discriminación, asegurando que los más necesitados reciban mayores recursos. </a:t>
          </a:r>
        </a:p>
      </dsp:txBody>
      <dsp:txXfrm>
        <a:off x="5047111" y="3286320"/>
        <a:ext cx="3341786" cy="115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5A40-05DF-48AB-A6B2-1D0FE1C8B010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41CEE-1D64-42DF-BC32-DC6295ECA8A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66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478E-22BC-4594-987F-74293F72B2C7}" type="datetimeFigureOut">
              <a:rPr lang="es-VE" smtClean="0"/>
              <a:pPr/>
              <a:t>23/02/2015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651E2-6A80-47A9-AD16-176BFEE7449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30345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97325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97325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5739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94996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22674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821215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21989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005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22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90086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25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80605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8115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481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401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64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85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33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28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570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928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366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668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6C87-80FC-47A1-8E33-7A1B82F49030}" type="datetimeFigureOut">
              <a:rPr lang="es-ES" smtClean="0"/>
              <a:pPr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782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cid:D7B444A7-0341-448D-AAAE-27F079A56B0E@localdomain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cid:D7B444A7-0341-448D-AAAE-27F079A56B0E@localdoma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6053" y="2406479"/>
            <a:ext cx="8742947" cy="2654805"/>
          </a:xfrm>
          <a:solidFill>
            <a:srgbClr val="FFFFFF">
              <a:alpha val="38824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700" b="1" dirty="0" smtClean="0">
                <a:solidFill>
                  <a:schemeClr val="accent5">
                    <a:lumMod val="50000"/>
                  </a:schemeClr>
                </a:solidFill>
              </a:rPr>
              <a:t>Derecho a la Educación de Calidad </a:t>
            </a:r>
            <a:r>
              <a:rPr lang="es-ES" sz="4700" b="1" dirty="0" smtClean="0">
                <a:solidFill>
                  <a:srgbClr val="4579B9"/>
                </a:solidFill>
              </a:rPr>
              <a:t/>
            </a:r>
            <a:br>
              <a:rPr lang="es-ES" sz="4700" b="1" dirty="0" smtClean="0">
                <a:solidFill>
                  <a:srgbClr val="4579B9"/>
                </a:solidFill>
              </a:rPr>
            </a:br>
            <a:r>
              <a:rPr lang="es-ES" sz="4700" i="1" dirty="0" smtClean="0">
                <a:solidFill>
                  <a:schemeClr val="accent5">
                    <a:lumMod val="75000"/>
                  </a:schemeClr>
                </a:solidFill>
              </a:rPr>
              <a:t>para todas las personas</a:t>
            </a:r>
            <a:endParaRPr lang="es-ES" sz="4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2286000" cy="18002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195736" y="0"/>
            <a:ext cx="2304256" cy="1800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499992" y="0"/>
            <a:ext cx="2304256" cy="18002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>
            <a:spLocks/>
          </p:cNvSpPr>
          <p:nvPr/>
        </p:nvSpPr>
        <p:spPr>
          <a:xfrm>
            <a:off x="6804248" y="0"/>
            <a:ext cx="2291626" cy="179671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-1" y="5057800"/>
            <a:ext cx="2344615" cy="18002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839744" y="5057800"/>
            <a:ext cx="2304256" cy="18002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499992" y="5057800"/>
            <a:ext cx="2440070" cy="180020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id:D7B444A7-0341-448D-AAAE-27F079A56B0E@localdomain"/>
          <p:cNvPicPr/>
          <p:nvPr/>
        </p:nvPicPr>
        <p:blipFill rotWithShape="1"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51" r="6117" b="68462"/>
          <a:stretch/>
        </p:blipFill>
        <p:spPr bwMode="auto">
          <a:xfrm>
            <a:off x="-1" y="1843790"/>
            <a:ext cx="3940283" cy="854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197079" y="5057800"/>
            <a:ext cx="2339752" cy="18002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653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4" y="1214252"/>
            <a:ext cx="8574373" cy="286099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s-VE" sz="3500" dirty="0" smtClean="0"/>
              <a:t>Hoy </a:t>
            </a:r>
            <a:r>
              <a:rPr lang="es-VE" sz="3500" dirty="0"/>
              <a:t>la buena educación resulta imprescindible para que todas las personas sean </a:t>
            </a:r>
            <a:r>
              <a:rPr lang="es-VE" sz="3800" b="1" dirty="0">
                <a:solidFill>
                  <a:schemeClr val="accent5">
                    <a:lumMod val="50000"/>
                  </a:schemeClr>
                </a:solidFill>
              </a:rPr>
              <a:t>útiles y productivas</a:t>
            </a:r>
            <a:r>
              <a:rPr lang="es-VE" sz="3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s-VE" sz="3500" dirty="0"/>
              <a:t>para que su trabajo les provea de lo necesario para su vida digna.  </a:t>
            </a:r>
            <a:r>
              <a:rPr lang="es-VE" sz="3500" dirty="0" smtClean="0"/>
              <a:t>Pero también es imprescindible formar para el ejercicio de una </a:t>
            </a:r>
            <a:r>
              <a:rPr lang="es-VE" sz="3800" b="1" dirty="0" smtClean="0">
                <a:solidFill>
                  <a:schemeClr val="accent5">
                    <a:lumMod val="50000"/>
                  </a:schemeClr>
                </a:solidFill>
              </a:rPr>
              <a:t>ciudadanía</a:t>
            </a:r>
            <a:r>
              <a:rPr lang="es-VE" sz="3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3800" b="1" dirty="0" smtClean="0">
                <a:solidFill>
                  <a:schemeClr val="accent5">
                    <a:lumMod val="50000"/>
                  </a:schemeClr>
                </a:solidFill>
              </a:rPr>
              <a:t>responsable.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s-VE" sz="3500" dirty="0" smtClean="0"/>
              <a:t>Necesitamos educar personas capaces </a:t>
            </a:r>
            <a:r>
              <a:rPr lang="es-VE" sz="3500" dirty="0"/>
              <a:t>de construir sociedades, economías y organizaciones políticas que no estén cimentadas en la negación y opresión de los otros, sobre todo de los más débiles. </a:t>
            </a:r>
            <a:endParaRPr lang="en-US" sz="35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43608" y="206140"/>
            <a:ext cx="7018367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800" dirty="0" smtClean="0">
                <a:solidFill>
                  <a:schemeClr val="accent5">
                    <a:lumMod val="75000"/>
                  </a:schemeClr>
                </a:solidFill>
              </a:rPr>
              <a:t>¿Por qué?</a:t>
            </a:r>
            <a:endParaRPr lang="es-VE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2940" y="4075249"/>
            <a:ext cx="8526247" cy="1261884"/>
          </a:xfrm>
          <a:prstGeom prst="rect">
            <a:avLst/>
          </a:prstGeom>
          <a:solidFill>
            <a:srgbClr val="E8F4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smtClean="0">
                <a:solidFill>
                  <a:srgbClr val="153943"/>
                </a:solidFill>
              </a:rPr>
              <a:t>Por eso proponemos </a:t>
            </a:r>
            <a:r>
              <a:rPr lang="es-VE" sz="2400" b="1" dirty="0">
                <a:solidFill>
                  <a:srgbClr val="153943"/>
                </a:solidFill>
              </a:rPr>
              <a:t>una educación que forme personas </a:t>
            </a:r>
            <a:r>
              <a:rPr lang="es-VE" sz="2800" b="1" dirty="0" smtClean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conscientes</a:t>
            </a:r>
            <a:r>
              <a:rPr lang="es-VE" sz="2800" b="1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VE" sz="2800" b="1" dirty="0" smtClean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competentes, compasivas </a:t>
            </a:r>
            <a:r>
              <a:rPr lang="es-VE" sz="2800" b="1" dirty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VE" sz="2800" b="1" dirty="0" smtClean="0">
                <a:solidFill>
                  <a:srgbClr val="153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comprometidas </a:t>
            </a:r>
            <a:r>
              <a:rPr lang="es-VE" sz="2400" b="1" dirty="0">
                <a:solidFill>
                  <a:srgbClr val="153943"/>
                </a:solidFill>
              </a:rPr>
              <a:t>“para los demás” y “con los </a:t>
            </a:r>
            <a:r>
              <a:rPr lang="es-VE" sz="2400" b="1" dirty="0" smtClean="0">
                <a:solidFill>
                  <a:srgbClr val="153943"/>
                </a:solidFill>
              </a:rPr>
              <a:t>demás”.</a:t>
            </a:r>
            <a:endParaRPr lang="es-VE" sz="2400" b="1" dirty="0">
              <a:solidFill>
                <a:srgbClr val="153943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0421" y="5502442"/>
            <a:ext cx="88231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accent5">
                    <a:lumMod val="50000"/>
                  </a:schemeClr>
                </a:solidFill>
              </a:rPr>
              <a:t>Consideramos que ésas son las cualidades de una verdadera educación integral de calidad y, por tanto, el marco para impulsar la revisión y transformación de las prácticas educativas en las instituciones.</a:t>
            </a:r>
            <a:endParaRPr lang="es-ES"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153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3706068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endParaRPr lang="es-ES" sz="2400" dirty="0"/>
          </a:p>
          <a:p>
            <a:pPr>
              <a:spcBef>
                <a:spcPts val="1200"/>
              </a:spcBef>
            </a:pPr>
            <a:endParaRPr lang="es-ES" sz="2400" dirty="0" smtClean="0"/>
          </a:p>
          <a:p>
            <a:pPr>
              <a:spcBef>
                <a:spcPts val="1200"/>
              </a:spcBef>
            </a:pPr>
            <a:endParaRPr lang="es-VE" dirty="0"/>
          </a:p>
        </p:txBody>
      </p:sp>
      <p:grpSp>
        <p:nvGrpSpPr>
          <p:cNvPr id="6" name="Grupo 9"/>
          <p:cNvGrpSpPr/>
          <p:nvPr/>
        </p:nvGrpSpPr>
        <p:grpSpPr>
          <a:xfrm>
            <a:off x="154872" y="824777"/>
            <a:ext cx="8784976" cy="1322162"/>
            <a:chOff x="0" y="0"/>
            <a:chExt cx="8784976" cy="1322162"/>
          </a:xfrm>
          <a:solidFill>
            <a:srgbClr val="E8F4F8"/>
          </a:solidFill>
        </p:grpSpPr>
        <p:sp>
          <p:nvSpPr>
            <p:cNvPr id="8" name="Rectángulo redondeado 10"/>
            <p:cNvSpPr/>
            <p:nvPr/>
          </p:nvSpPr>
          <p:spPr>
            <a:xfrm>
              <a:off x="0" y="0"/>
              <a:ext cx="8784976" cy="132216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11"/>
            <p:cNvSpPr/>
            <p:nvPr/>
          </p:nvSpPr>
          <p:spPr>
            <a:xfrm>
              <a:off x="1909429" y="0"/>
              <a:ext cx="6875546" cy="13221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es-VE" sz="2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Personas conscientes, </a:t>
              </a:r>
              <a:r>
                <a:rPr lang="es-VE" sz="2200" dirty="0" smtClean="0">
                  <a:solidFill>
                    <a:schemeClr val="tx1"/>
                  </a:solidFill>
                </a:rPr>
                <a:t>que entienden la vida como don y que son </a:t>
              </a:r>
              <a:r>
                <a:rPr lang="es-VE" sz="2200" dirty="0" err="1" smtClean="0">
                  <a:solidFill>
                    <a:schemeClr val="tx1"/>
                  </a:solidFill>
                </a:rPr>
                <a:t>co</a:t>
              </a:r>
              <a:r>
                <a:rPr lang="es-VE" sz="2200" dirty="0" smtClean="0">
                  <a:solidFill>
                    <a:schemeClr val="tx1"/>
                  </a:solidFill>
                </a:rPr>
                <a:t>-creadores responsables del mundo, que reconocen la dignidad del otro, con  actitud de autocrítica y perfeccionamiento para el uso responsable de la libertad.</a:t>
              </a:r>
              <a:endParaRPr lang="es-VE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3"/>
          <p:cNvGrpSpPr/>
          <p:nvPr/>
        </p:nvGrpSpPr>
        <p:grpSpPr>
          <a:xfrm>
            <a:off x="146491" y="2219922"/>
            <a:ext cx="8801737" cy="1410392"/>
            <a:chOff x="0" y="1440165"/>
            <a:chExt cx="8801737" cy="134166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Rectángulo redondeado 14"/>
            <p:cNvSpPr/>
            <p:nvPr/>
          </p:nvSpPr>
          <p:spPr>
            <a:xfrm>
              <a:off x="0" y="1440165"/>
              <a:ext cx="8784976" cy="132216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5"/>
            <p:cNvSpPr/>
            <p:nvPr/>
          </p:nvSpPr>
          <p:spPr>
            <a:xfrm>
              <a:off x="1948019" y="1459664"/>
              <a:ext cx="6853718" cy="1322162"/>
            </a:xfrm>
            <a:prstGeom prst="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es-VE" sz="2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Personas competentes </a:t>
              </a:r>
              <a:r>
                <a:rPr lang="es-VE" sz="2200" dirty="0" smtClean="0">
                  <a:solidFill>
                    <a:schemeClr val="tx1"/>
                  </a:solidFill>
                </a:rPr>
                <a:t>para la acción exitosa y de calidad en su oficio y profesión, capaces de aprender a aprender, de identificar y solucionar problemas, de crear nuevo conocimiento útil para el progreso de la sociedad. </a:t>
              </a:r>
              <a:endParaRPr lang="es-VE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23"/>
          <p:cNvGrpSpPr/>
          <p:nvPr/>
        </p:nvGrpSpPr>
        <p:grpSpPr>
          <a:xfrm>
            <a:off x="98572" y="5361383"/>
            <a:ext cx="8827813" cy="1352935"/>
            <a:chOff x="0" y="4366469"/>
            <a:chExt cx="8784976" cy="132216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Rectángulo redondeado 24"/>
            <p:cNvSpPr/>
            <p:nvPr/>
          </p:nvSpPr>
          <p:spPr>
            <a:xfrm>
              <a:off x="0" y="4366469"/>
              <a:ext cx="8784976" cy="132216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25"/>
            <p:cNvSpPr/>
            <p:nvPr/>
          </p:nvSpPr>
          <p:spPr>
            <a:xfrm>
              <a:off x="1905939" y="4366469"/>
              <a:ext cx="6787333" cy="13221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es-VE" sz="2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Personas comprometidas </a:t>
              </a:r>
              <a:r>
                <a:rPr lang="es-VE" sz="2200" dirty="0" smtClean="0">
                  <a:solidFill>
                    <a:schemeClr val="tx1"/>
                  </a:solidFill>
                </a:rPr>
                <a:t>en la humanización del mundo con formación ciudadana, que entienden la política y la economía como medios que sirven a la dignidad humana, y asumen lo público con responsabilidad.</a:t>
              </a:r>
              <a:r>
                <a:rPr lang="es-VE" sz="2200" b="1" dirty="0" smtClean="0">
                  <a:solidFill>
                    <a:schemeClr val="tx1"/>
                  </a:solidFill>
                </a:rPr>
                <a:t> 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o 28"/>
          <p:cNvGrpSpPr/>
          <p:nvPr/>
        </p:nvGrpSpPr>
        <p:grpSpPr>
          <a:xfrm>
            <a:off x="123699" y="3796646"/>
            <a:ext cx="8802686" cy="1418292"/>
            <a:chOff x="0" y="2908757"/>
            <a:chExt cx="8784976" cy="132216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ectángulo redondeado 29"/>
            <p:cNvSpPr/>
            <p:nvPr/>
          </p:nvSpPr>
          <p:spPr>
            <a:xfrm>
              <a:off x="0" y="2908757"/>
              <a:ext cx="8784976" cy="1322162"/>
            </a:xfrm>
            <a:prstGeom prst="roundRect">
              <a:avLst>
                <a:gd name="adj" fmla="val 10000"/>
              </a:avLst>
            </a:prstGeom>
            <a:solidFill>
              <a:srgbClr val="E8F4F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30"/>
            <p:cNvSpPr/>
            <p:nvPr/>
          </p:nvSpPr>
          <p:spPr>
            <a:xfrm>
              <a:off x="1889211" y="2908757"/>
              <a:ext cx="6752264" cy="1322162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es-VE" sz="2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Personas compasivas</a:t>
              </a:r>
              <a:r>
                <a:rPr lang="es-VE" sz="2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s-VE" sz="2400" b="1" dirty="0" smtClean="0">
                  <a:solidFill>
                    <a:srgbClr val="4579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VE" sz="2200" dirty="0" smtClean="0">
                  <a:solidFill>
                    <a:schemeClr val="tx1"/>
                  </a:solidFill>
                </a:rPr>
                <a:t>que identifican y afirman a los débiles y excluidos, que aprenden a reconocer al otro en su dignidad y a hacerse hermanos en el espíritu de “ama al otro como a ti mismo”.</a:t>
              </a:r>
              <a:endParaRPr lang="es-VE" sz="2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5" name="Picture 3" descr="C:\Users\aguinand\Dropbox\Educación de calidad\Fotos\Foto 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95" y="2380152"/>
            <a:ext cx="1568386" cy="11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guinand\Dropbox\Educación de calidad\Fotos\Mérida - Morichalito 2012 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94"/>
          <a:stretch/>
        </p:blipFill>
        <p:spPr bwMode="auto">
          <a:xfrm>
            <a:off x="286297" y="973092"/>
            <a:ext cx="1621182" cy="10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guinand\Dropbox\Educación de calidad\Fotos\OSCASI - nino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64"/>
          <a:stretch/>
        </p:blipFill>
        <p:spPr bwMode="auto">
          <a:xfrm>
            <a:off x="270459" y="3948154"/>
            <a:ext cx="1652859" cy="11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guinand\Dropbox\Educación de calidad\Fotos\foto 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312"/>
          <a:stretch/>
        </p:blipFill>
        <p:spPr bwMode="auto">
          <a:xfrm>
            <a:off x="270459" y="5497968"/>
            <a:ext cx="1717547" cy="11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003294" y="133891"/>
            <a:ext cx="7018367" cy="672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800" dirty="0" smtClean="0">
                <a:solidFill>
                  <a:schemeClr val="accent5">
                    <a:lumMod val="75000"/>
                  </a:schemeClr>
                </a:solidFill>
              </a:rPr>
              <a:t>¿Por qué?</a:t>
            </a:r>
            <a:endParaRPr lang="es-VE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41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91753"/>
            <a:ext cx="8251522" cy="3562459"/>
          </a:xfrm>
          <a:ln w="28575"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VE" sz="2400" dirty="0" smtClean="0"/>
              <a:t>La Declaración Universal de los Derechos Humanos de 1948 afirma que la educación es un derecho inalienable de todos los seres humanos. Pero no es solo un derecho…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s-VE" sz="2000" b="1" dirty="0" smtClean="0"/>
          </a:p>
          <a:p>
            <a:pPr marL="0" indent="0" algn="ctr">
              <a:buNone/>
            </a:pPr>
            <a:r>
              <a:rPr lang="es-VE" sz="2400" dirty="0" smtClean="0"/>
              <a:t>No nos satisface la mera proclamación. </a:t>
            </a:r>
          </a:p>
          <a:p>
            <a:pPr marL="0" indent="0" algn="ctr">
              <a:buNone/>
            </a:pP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</a:rPr>
              <a:t>Estamos comprometidos con trabajar para hacerlo una realidad en todos los pueblos y sociedades.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73894" y="357534"/>
            <a:ext cx="8640960" cy="10342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200" dirty="0" smtClean="0">
                <a:solidFill>
                  <a:schemeClr val="accent5">
                    <a:lumMod val="75000"/>
                  </a:schemeClr>
                </a:solidFill>
              </a:rPr>
              <a:t>La educación es un Derecho Humano</a:t>
            </a:r>
            <a:endParaRPr lang="es-VE" sz="4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630381" y="5988431"/>
            <a:ext cx="4006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solidFill>
                  <a:schemeClr val="accent5">
                    <a:lumMod val="75000"/>
                  </a:schemeClr>
                </a:solidFill>
              </a:rPr>
              <a:t>Corresponsabilidad</a:t>
            </a:r>
            <a:endParaRPr lang="es-V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3066" y="5740172"/>
            <a:ext cx="338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chemeClr val="accent5">
                    <a:lumMod val="75000"/>
                  </a:schemeClr>
                </a:solidFill>
              </a:rPr>
              <a:t>Responsabilidad Pública </a:t>
            </a:r>
            <a:endParaRPr lang="es-VE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21168" y="4954212"/>
            <a:ext cx="180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ESTADO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FAMILIA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SOCIEDAD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521168" y="6154541"/>
            <a:ext cx="1948792" cy="296817"/>
          </a:xfrm>
          <a:prstGeom prst="rightArrow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1 Rectángulo"/>
          <p:cNvSpPr/>
          <p:nvPr/>
        </p:nvSpPr>
        <p:spPr>
          <a:xfrm>
            <a:off x="713782" y="2435275"/>
            <a:ext cx="7794886" cy="1080120"/>
          </a:xfrm>
          <a:prstGeom prst="rect">
            <a:avLst/>
          </a:prstGeom>
          <a:noFill/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smtClean="0">
                <a:solidFill>
                  <a:srgbClr val="C00000"/>
                </a:solidFill>
              </a:rPr>
              <a:t> </a:t>
            </a:r>
            <a:r>
              <a:rPr lang="es-VE" sz="2200" b="1" dirty="0" smtClean="0">
                <a:solidFill>
                  <a:srgbClr val="C00000"/>
                </a:solidFill>
              </a:rPr>
              <a:t>La educación es el derecho que permite a las personas acceder a otros derechos humanos y a disfrutar de libertades básicas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802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590164" y="97108"/>
            <a:ext cx="7993652" cy="11062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dirty="0" smtClean="0">
                <a:solidFill>
                  <a:schemeClr val="accent5">
                    <a:lumMod val="75000"/>
                  </a:schemeClr>
                </a:solidFill>
              </a:rPr>
              <a:t>Reconocerlo no es suficiente</a:t>
            </a:r>
            <a:endParaRPr lang="es-V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4754" y="3038980"/>
            <a:ext cx="8424472" cy="3672408"/>
          </a:xfrm>
        </p:spPr>
        <p:txBody>
          <a:bodyPr>
            <a:noAutofit/>
          </a:bodyPr>
          <a:lstStyle/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75000"/>
                  </a:schemeClr>
                </a:solidFill>
              </a:rPr>
              <a:t>DISPONIBILIDAD- </a:t>
            </a:r>
            <a:r>
              <a:rPr lang="es-VE" sz="2000" dirty="0" smtClean="0"/>
              <a:t> </a:t>
            </a:r>
            <a:r>
              <a:rPr lang="es-VE" sz="2000" b="1" dirty="0" smtClean="0"/>
              <a:t>Existencia de instituciones educativas bien provisionadas, con suficientes puestos escolares.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75000"/>
                  </a:schemeClr>
                </a:solidFill>
              </a:rPr>
              <a:t>ACCESIBILIDAD- </a:t>
            </a:r>
            <a:r>
              <a:rPr lang="es-VE" sz="2000" b="1" dirty="0" smtClean="0"/>
              <a:t>La educación debe ser gratuita y accesible a todos en el área donde viven, sin discriminación.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75000"/>
                  </a:schemeClr>
                </a:solidFill>
              </a:rPr>
              <a:t>ADAPTABILIDAD- </a:t>
            </a:r>
            <a:r>
              <a:rPr lang="es-VE" sz="2000" dirty="0" smtClean="0"/>
              <a:t> </a:t>
            </a:r>
            <a:r>
              <a:rPr lang="es-VE" sz="2000" b="1" dirty="0" smtClean="0"/>
              <a:t>Pertinencia del currículo y la oferta educativa de acuerdo a contextos y poblaciones específicas. 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75000"/>
                  </a:schemeClr>
                </a:solidFill>
              </a:rPr>
              <a:t>ACEPTABILIDAD- </a:t>
            </a:r>
            <a:r>
              <a:rPr lang="es-VE" sz="2000" dirty="0" smtClean="0"/>
              <a:t> </a:t>
            </a:r>
            <a:r>
              <a:rPr lang="es-VE" sz="2000" b="1" dirty="0" smtClean="0"/>
              <a:t>Calidad de la educación asociada a las necesidades, intereses y expectativas de las diversas comunidades y poblaciones.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75000"/>
                  </a:schemeClr>
                </a:solidFill>
              </a:rPr>
              <a:t>RESPONSABILIDAD</a:t>
            </a:r>
            <a:r>
              <a:rPr lang="es-VE" sz="2000" b="1" dirty="0" smtClean="0">
                <a:solidFill>
                  <a:schemeClr val="accent1"/>
                </a:solidFill>
              </a:rPr>
              <a:t>-</a:t>
            </a:r>
            <a:r>
              <a:rPr lang="es-VE" sz="2000" b="1" dirty="0" smtClean="0"/>
              <a:t> El gobierno, siendo el Estado el principal garante del derecho a la educación, debe rendir cuentas del estado de su cumplimiento.</a:t>
            </a:r>
            <a:endParaRPr lang="es-VE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931727033"/>
              </p:ext>
            </p:extLst>
          </p:nvPr>
        </p:nvGraphicFramePr>
        <p:xfrm>
          <a:off x="899591" y="1196752"/>
          <a:ext cx="7278493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6790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9788" y="384848"/>
            <a:ext cx="8496944" cy="8160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800" dirty="0" smtClean="0">
                <a:solidFill>
                  <a:schemeClr val="accent5">
                    <a:lumMod val="75000"/>
                  </a:schemeClr>
                </a:solidFill>
              </a:rPr>
              <a:t>Sentido, valores y calidad</a:t>
            </a:r>
            <a:endParaRPr lang="es-VE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00874"/>
            <a:ext cx="7992888" cy="3816424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VE" sz="2000" b="1" dirty="0" smtClean="0"/>
              <a:t>El sistema educativo de cada país debe ser para </a:t>
            </a:r>
            <a:r>
              <a:rPr lang="es-VE" sz="2800" b="1" dirty="0" smtClean="0">
                <a:solidFill>
                  <a:schemeClr val="accent5">
                    <a:lumMod val="50000"/>
                  </a:schemeClr>
                </a:solidFill>
              </a:rPr>
              <a:t>todas las personas  y a lo largo de su vida,</a:t>
            </a:r>
            <a:r>
              <a:rPr lang="es-VE" sz="2800" b="1" dirty="0" smtClean="0">
                <a:solidFill>
                  <a:schemeClr val="accent1"/>
                </a:solidFill>
              </a:rPr>
              <a:t> </a:t>
            </a:r>
            <a:r>
              <a:rPr lang="es-VE" sz="2000" b="1" dirty="0" smtClean="0"/>
              <a:t>sin discriminación de ningún tipo debido a edad, raza, casta, clase social, lengua, cultura, religión o sexo.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000" b="1" dirty="0"/>
              <a:t>Aspiramos a una educación </a:t>
            </a:r>
            <a:r>
              <a:rPr lang="es-VE" sz="2800" b="1" dirty="0">
                <a:solidFill>
                  <a:schemeClr val="accent5">
                    <a:lumMod val="50000"/>
                  </a:schemeClr>
                </a:solidFill>
              </a:rPr>
              <a:t>conectada con la transformación de los países</a:t>
            </a:r>
            <a:r>
              <a:rPr lang="es-VE" sz="20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s-VE" sz="2000" b="1" dirty="0">
                <a:solidFill>
                  <a:srgbClr val="4579B9"/>
                </a:solidFill>
              </a:rPr>
              <a:t> </a:t>
            </a:r>
            <a:r>
              <a:rPr lang="es-VE" sz="2000" b="1" dirty="0" smtClean="0"/>
              <a:t>que forme </a:t>
            </a:r>
            <a:r>
              <a:rPr lang="es-VE" sz="2000" b="1" dirty="0"/>
              <a:t>una población capaz de </a:t>
            </a:r>
            <a:r>
              <a:rPr lang="es-VE" sz="2000" b="1" dirty="0" smtClean="0"/>
              <a:t>lograr su superación, </a:t>
            </a:r>
            <a:r>
              <a:rPr lang="es-VE" sz="2000" b="1" dirty="0"/>
              <a:t>con su creatividad, capacidades, valores y productividad</a:t>
            </a:r>
            <a:r>
              <a:rPr lang="es-VE" sz="2000" b="1" dirty="0" smtClean="0"/>
              <a:t>.</a:t>
            </a:r>
            <a:endParaRPr lang="es-VE" sz="2000" b="1" i="1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000" b="1" dirty="0" smtClean="0"/>
              <a:t>Una educación </a:t>
            </a:r>
            <a:r>
              <a:rPr lang="es-VE" sz="2800" b="1" dirty="0">
                <a:solidFill>
                  <a:schemeClr val="accent5">
                    <a:lumMod val="50000"/>
                  </a:schemeClr>
                </a:solidFill>
              </a:rPr>
              <a:t>que cultive el sentido </a:t>
            </a:r>
            <a:r>
              <a:rPr lang="es-VE" sz="2800" b="1" dirty="0" smtClean="0">
                <a:solidFill>
                  <a:schemeClr val="accent5">
                    <a:lumMod val="50000"/>
                  </a:schemeClr>
                </a:solidFill>
              </a:rPr>
              <a:t>ciudadano</a:t>
            </a:r>
            <a:r>
              <a:rPr lang="es-VE" sz="2000" b="1" dirty="0" smtClean="0"/>
              <a:t>, basado en  la </a:t>
            </a:r>
            <a:r>
              <a:rPr lang="es-VE" sz="2000" b="1" dirty="0"/>
              <a:t>libertad </a:t>
            </a:r>
            <a:r>
              <a:rPr lang="es-VE" sz="2000" b="1" dirty="0" smtClean="0"/>
              <a:t>personal, el </a:t>
            </a:r>
            <a:r>
              <a:rPr lang="es-VE" sz="2000" b="1" dirty="0"/>
              <a:t>pensamiento </a:t>
            </a:r>
            <a:r>
              <a:rPr lang="es-VE" sz="2000" b="1" dirty="0" smtClean="0"/>
              <a:t>crítico, la solidaridad y </a:t>
            </a:r>
            <a:r>
              <a:rPr lang="es-VE" sz="2000" b="1" dirty="0"/>
              <a:t>la responsabilidad social y </a:t>
            </a:r>
            <a:r>
              <a:rPr lang="es-VE" sz="2000" b="1" dirty="0" smtClean="0"/>
              <a:t>ecológica. </a:t>
            </a:r>
            <a:endParaRPr lang="es-VE" sz="2000" b="1" i="1" dirty="0"/>
          </a:p>
        </p:txBody>
      </p:sp>
      <p:pic>
        <p:nvPicPr>
          <p:cNvPr id="4098" name="Picture 2" descr="C:\Users\aguinand\Dropbox\Educación de calidad\Fotos\foto 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812"/>
          <a:stretch/>
        </p:blipFill>
        <p:spPr bwMode="auto">
          <a:xfrm>
            <a:off x="0" y="5074276"/>
            <a:ext cx="9156521" cy="17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454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81263" y="548680"/>
            <a:ext cx="8390021" cy="16279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200" dirty="0" smtClean="0">
                <a:solidFill>
                  <a:schemeClr val="accent5">
                    <a:lumMod val="75000"/>
                  </a:schemeClr>
                </a:solidFill>
              </a:rPr>
              <a:t>Algunos factores para lograr una educación de calidad para todas las personas</a:t>
            </a:r>
            <a:endParaRPr lang="es-VE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4098974192"/>
              </p:ext>
            </p:extLst>
          </p:nvPr>
        </p:nvGraphicFramePr>
        <p:xfrm>
          <a:off x="497305" y="2021305"/>
          <a:ext cx="8373979" cy="460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18114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xmlns="" val="4175558349"/>
              </p:ext>
            </p:extLst>
          </p:nvPr>
        </p:nvGraphicFramePr>
        <p:xfrm>
          <a:off x="162744" y="1115815"/>
          <a:ext cx="8548120" cy="495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19404" y="216131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099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644131703"/>
              </p:ext>
            </p:extLst>
          </p:nvPr>
        </p:nvGraphicFramePr>
        <p:xfrm>
          <a:off x="395536" y="1235243"/>
          <a:ext cx="8315328" cy="527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2655" y="116379"/>
            <a:ext cx="2942705" cy="16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619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2175168954"/>
              </p:ext>
            </p:extLst>
          </p:nvPr>
        </p:nvGraphicFramePr>
        <p:xfrm>
          <a:off x="467544" y="1484784"/>
          <a:ext cx="8208912" cy="480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3026" y="266008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07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2539278260"/>
              </p:ext>
            </p:extLst>
          </p:nvPr>
        </p:nvGraphicFramePr>
        <p:xfrm>
          <a:off x="401053" y="1620254"/>
          <a:ext cx="8502315" cy="481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9281" y="133004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673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445" y="1037483"/>
            <a:ext cx="8355107" cy="46712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La educación para promover la dignidad de todas las personas </a:t>
            </a:r>
            <a:r>
              <a:rPr lang="es-ES" sz="2400" dirty="0" smtClean="0"/>
              <a:t>ha sido siempre considerada una tarea de vital importancia  para </a:t>
            </a:r>
            <a:r>
              <a:rPr lang="es-ES" sz="2400" b="1" dirty="0" smtClean="0"/>
              <a:t>la Compañía de Jesús</a:t>
            </a:r>
            <a:r>
              <a:rPr lang="es-ES" sz="2000" b="1" dirty="0" smtClean="0"/>
              <a:t>. </a:t>
            </a:r>
          </a:p>
          <a:p>
            <a:pPr marL="0" indent="0" algn="ctr">
              <a:buNone/>
            </a:pPr>
            <a:r>
              <a:rPr lang="es-ES" sz="2400" dirty="0" smtClean="0"/>
              <a:t>Inspirados en el </a:t>
            </a:r>
            <a:r>
              <a:rPr lang="es-ES" sz="2400" i="1" dirty="0" err="1" smtClean="0"/>
              <a:t>Magis</a:t>
            </a:r>
            <a:r>
              <a:rPr lang="es-ES" sz="2400" i="1" dirty="0" smtClean="0"/>
              <a:t> ignaciano, </a:t>
            </a:r>
            <a:r>
              <a:rPr lang="es-ES" sz="2400" dirty="0"/>
              <a:t>j</a:t>
            </a:r>
            <a:r>
              <a:rPr lang="es-ES" sz="2400" dirty="0" smtClean="0"/>
              <a:t>esuitas y miles de colaboradores </a:t>
            </a:r>
            <a:r>
              <a:rPr lang="es-VE" sz="2400" dirty="0" smtClean="0"/>
              <a:t>ofrecen </a:t>
            </a:r>
            <a:r>
              <a:rPr lang="es-VE" sz="2400" dirty="0"/>
              <a:t>una </a:t>
            </a:r>
            <a:r>
              <a:rPr lang="es-VE" sz="2400" b="1" dirty="0"/>
              <a:t>educación de calidad en sus centros </a:t>
            </a:r>
            <a:r>
              <a:rPr lang="es-VE" sz="2400" dirty="0"/>
              <a:t>educativos </a:t>
            </a:r>
            <a:r>
              <a:rPr lang="es-VE" sz="2400" dirty="0" smtClean="0"/>
              <a:t>y dedican </a:t>
            </a:r>
            <a:r>
              <a:rPr lang="es-VE" sz="2800" b="1" dirty="0" smtClean="0">
                <a:solidFill>
                  <a:schemeClr val="accent5">
                    <a:lumMod val="50000"/>
                  </a:schemeClr>
                </a:solidFill>
              </a:rPr>
              <a:t>especial atención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los más desfavorecidos</a:t>
            </a:r>
            <a:r>
              <a:rPr lang="es-VE" sz="2400" dirty="0" smtClean="0"/>
              <a:t>, a través de múltiples iniciativas en el mundo</a:t>
            </a:r>
            <a:r>
              <a:rPr lang="es-ES" sz="2400" dirty="0" smtClean="0"/>
              <a:t>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331639" y="99957"/>
            <a:ext cx="6480720" cy="9477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 smtClean="0">
                <a:solidFill>
                  <a:schemeClr val="accent5">
                    <a:lumMod val="75000"/>
                  </a:schemeClr>
                </a:solidFill>
              </a:rPr>
              <a:t>Desde </a:t>
            </a:r>
            <a:r>
              <a:rPr lang="en-GB" sz="4800" dirty="0" smtClean="0">
                <a:solidFill>
                  <a:schemeClr val="accent5">
                    <a:lumMod val="75000"/>
                  </a:schemeClr>
                </a:solidFill>
              </a:rPr>
              <a:t>el principio…</a:t>
            </a:r>
            <a:endParaRPr lang="en-GB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Any\Dropbox\Educación de calidad\Fotos\Foto 2.jpg"/>
          <p:cNvPicPr>
            <a:picLocks noChangeAspect="1" noChangeArrowheads="1"/>
          </p:cNvPicPr>
          <p:nvPr/>
        </p:nvPicPr>
        <p:blipFill>
          <a:blip r:embed="rId4" cstate="print"/>
          <a:srcRect b="33641"/>
          <a:stretch>
            <a:fillRect/>
          </a:stretch>
        </p:blipFill>
        <p:spPr bwMode="auto">
          <a:xfrm>
            <a:off x="0" y="4249615"/>
            <a:ext cx="9144000" cy="2615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76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171444698"/>
              </p:ext>
            </p:extLst>
          </p:nvPr>
        </p:nvGraphicFramePr>
        <p:xfrm>
          <a:off x="395536" y="1283368"/>
          <a:ext cx="8352928" cy="507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19404" y="216131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616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7245424"/>
            <a:ext cx="70968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967486963"/>
              </p:ext>
            </p:extLst>
          </p:nvPr>
        </p:nvGraphicFramePr>
        <p:xfrm>
          <a:off x="467544" y="1347537"/>
          <a:ext cx="8243320" cy="519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9919" y="0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266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3983690759"/>
              </p:ext>
            </p:extLst>
          </p:nvPr>
        </p:nvGraphicFramePr>
        <p:xfrm>
          <a:off x="395536" y="1844842"/>
          <a:ext cx="8459706" cy="466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19404" y="216131"/>
            <a:ext cx="2992581" cy="1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585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5016" cy="6858000"/>
          </a:xfrm>
          <a:prstGeom prst="rect">
            <a:avLst/>
          </a:prstGeom>
          <a:blipFill dpi="0" rotWithShape="1">
            <a:blip r:embed="rId3" cstate="email">
              <a:alphaModFix amt="34000"/>
              <a:lum contrast="-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245938"/>
            <a:ext cx="4206180" cy="816026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5000" b="1" dirty="0" smtClean="0">
                <a:solidFill>
                  <a:schemeClr val="accent5">
                    <a:lumMod val="75000"/>
                  </a:schemeClr>
                </a:solidFill>
              </a:rPr>
              <a:t>GIAN</a:t>
            </a:r>
            <a:endParaRPr lang="en-GB" sz="5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71543"/>
            <a:ext cx="8111243" cy="493911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s-VE" sz="2200" b="1" dirty="0" smtClean="0"/>
              <a:t>Somos un grupo de </a:t>
            </a: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organizaciones Jesuitas</a:t>
            </a:r>
            <a:r>
              <a:rPr lang="es-VE" sz="2200" b="1" dirty="0" smtClean="0"/>
              <a:t>, </a:t>
            </a:r>
            <a:r>
              <a:rPr lang="es-VE" sz="2200" b="1" dirty="0"/>
              <a:t>bajo el liderazgo del Secretariado para la Justicia Social y la Ecología (</a:t>
            </a:r>
            <a:r>
              <a:rPr lang="es-VE" sz="2200" b="1" dirty="0" smtClean="0"/>
              <a:t>SJES),</a:t>
            </a:r>
            <a:r>
              <a:rPr lang="es-VE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trabajando para mejorar la educación.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s-VE" sz="2200" b="1" dirty="0" smtClean="0"/>
              <a:t>Con nuestra experiencia, influencia colectiva, recursos y potencial global, creemos que </a:t>
            </a: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podemos producir impactos positivos en los cambios políticos y culturales necesarios </a:t>
            </a:r>
            <a:r>
              <a:rPr lang="es-VE" sz="2200" b="1" dirty="0" smtClean="0"/>
              <a:t>para alcanzar una educación de calidad para todos.  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s-VE" sz="2200" b="1" dirty="0" smtClean="0"/>
              <a:t>Para ello, conformamos esta red global como fuerza para el cambio positivo a futuro, para </a:t>
            </a: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destacar la efectividad apostólica de nuestro trabajo</a:t>
            </a:r>
            <a:r>
              <a:rPr lang="es-VE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200" b="1" dirty="0" smtClean="0"/>
              <a:t>y para </a:t>
            </a: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demostrar que la solidaridad es una fuerza poderosa</a:t>
            </a:r>
            <a:r>
              <a:rPr lang="es-VE" sz="2200" b="1" dirty="0" smtClean="0"/>
              <a:t>, incluso en nuestro fragmentado mundo de hoy.</a:t>
            </a:r>
          </a:p>
          <a:p>
            <a:pPr algn="ctr"/>
            <a:endParaRPr lang="en-GB" sz="2400" b="1" dirty="0" smtClean="0"/>
          </a:p>
          <a:p>
            <a:endParaRPr lang="en-GB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09468" y="833053"/>
            <a:ext cx="7600013" cy="8160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“Global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Ignatian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Advocacy Network”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12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5555" y="0"/>
            <a:ext cx="7992888" cy="850106"/>
          </a:xfrm>
        </p:spPr>
        <p:txBody>
          <a:bodyPr>
            <a:noAutofit/>
          </a:bodyPr>
          <a:lstStyle/>
          <a:p>
            <a:r>
              <a:rPr lang="es-VE" sz="4800" b="1" dirty="0" smtClean="0">
                <a:solidFill>
                  <a:schemeClr val="accent5">
                    <a:lumMod val="75000"/>
                  </a:schemeClr>
                </a:solidFill>
              </a:rPr>
              <a:t>Reflexiones</a:t>
            </a:r>
            <a:endParaRPr lang="es-VE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6219" y="850106"/>
            <a:ext cx="8231560" cy="5541783"/>
          </a:xfrm>
        </p:spPr>
        <p:txBody>
          <a:bodyPr>
            <a:noAutofit/>
          </a:bodyPr>
          <a:lstStyle/>
          <a:p>
            <a:pPr marL="547687" indent="-457200">
              <a:buFont typeface="+mj-lt"/>
              <a:buAutoNum type="arabicPeriod"/>
            </a:pPr>
            <a:r>
              <a:rPr lang="es-VE" sz="2200" b="1" dirty="0" smtClean="0"/>
              <a:t>Durante la exposición, ¿qué te genera sentimientos de ilusión, esperanza…? ¿qué produce en ti desolación, desesperanza, preocupación…?</a:t>
            </a:r>
          </a:p>
          <a:p>
            <a:pPr marL="547687" indent="-457200">
              <a:buFont typeface="+mj-lt"/>
              <a:buAutoNum type="arabicPeriod"/>
            </a:pPr>
            <a:r>
              <a:rPr lang="es-VE" sz="2200" b="1" dirty="0" smtClean="0">
                <a:solidFill>
                  <a:schemeClr val="accent5">
                    <a:lumMod val="50000"/>
                  </a:schemeClr>
                </a:solidFill>
              </a:rPr>
              <a:t>En tu provincia/zona/sector/institución, ¿qué está haciendo la Compañía para defender y promover el derecho a la educación con especial atención a las más excluidas?</a:t>
            </a:r>
          </a:p>
          <a:p>
            <a:pPr marL="547687" indent="-457200">
              <a:buFont typeface="+mj-lt"/>
              <a:buAutoNum type="arabicPeriod"/>
            </a:pPr>
            <a:r>
              <a:rPr lang="es-VE" sz="2200" b="1" dirty="0" smtClean="0"/>
              <a:t>¿Cuáles crees que deben ser las prioridades de la Compañía en el siglo XXI en el trabajo a favor del derecho a la educación, basadas en los criterios de mayor necesidad, mayor fruto y bien más universal, en el espíritu del compromiso con la justicia?</a:t>
            </a:r>
          </a:p>
          <a:p>
            <a:pPr marL="547687" indent="-457200">
              <a:buFont typeface="+mj-lt"/>
              <a:buAutoNum type="arabicPeriod"/>
            </a:pPr>
            <a:r>
              <a:rPr lang="es-VE" sz="2200" b="1" dirty="0" smtClean="0">
                <a:solidFill>
                  <a:schemeClr val="accent5">
                    <a:lumMod val="50000"/>
                  </a:schemeClr>
                </a:solidFill>
              </a:rPr>
              <a:t>¿Cómo puede crecer la Compañía, aprovechando su diversidad de apostolados, para actuar como un verdadero cuerpo apostólico en la defensa y promoción del derecho a la educación para las personas que se ven privadas de ella?</a:t>
            </a:r>
          </a:p>
          <a:p>
            <a:pPr marL="547687" indent="-457200">
              <a:buFont typeface="+mj-lt"/>
              <a:buAutoNum type="arabicPeriod"/>
            </a:pPr>
            <a:r>
              <a:rPr lang="es-VE" sz="2200" b="1" dirty="0" smtClean="0"/>
              <a:t>¿Cómo crees que tu provincia/zona/sector/institución puede colaborar en favor al derecho a la educación?</a:t>
            </a:r>
          </a:p>
        </p:txBody>
      </p:sp>
    </p:spTree>
    <p:extLst>
      <p:ext uri="{BB962C8B-B14F-4D97-AF65-F5344CB8AC3E}">
        <p14:creationId xmlns:p14="http://schemas.microsoft.com/office/powerpoint/2010/main" xmlns="" val="334329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id:D7B444A7-0341-448D-AAAE-27F079A56B0E@localdomain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51" r="6117" b="68462"/>
          <a:stretch/>
        </p:blipFill>
        <p:spPr bwMode="auto">
          <a:xfrm>
            <a:off x="2245893" y="1844842"/>
            <a:ext cx="5069305" cy="1732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556083" y="4395537"/>
            <a:ext cx="6448927" cy="7860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www.edujesuit.org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xmlns="" val="409023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17" y="3467184"/>
            <a:ext cx="8308895" cy="2790181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ES" sz="2400" dirty="0" smtClean="0"/>
              <a:t>Todavía hay muchos grupos de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personas excluidas del derecho a la educación</a:t>
            </a:r>
            <a:r>
              <a:rPr lang="es-ES" sz="2400" dirty="0" smtClean="0"/>
              <a:t>, y gran número de los que asisten a centros escolares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no la reciben con la calidad requerida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ES" sz="2400" dirty="0" smtClean="0"/>
              <a:t>Por ello, varias </a:t>
            </a:r>
            <a:r>
              <a:rPr lang="es-ES" sz="2400" dirty="0"/>
              <a:t>organizaciones jesuitas </a:t>
            </a:r>
            <a:r>
              <a:rPr lang="es-ES" sz="2400" dirty="0" smtClean="0"/>
              <a:t>nos hemos unido para </a:t>
            </a:r>
            <a:r>
              <a:rPr lang="es-ES" sz="2400" b="1" dirty="0" smtClean="0"/>
              <a:t>trabajar por los cambios </a:t>
            </a:r>
            <a:r>
              <a:rPr lang="es-ES" sz="2400" dirty="0" smtClean="0"/>
              <a:t>que aseguren una mejor educación para todos, yendo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más allá de nuestros centros y estudiantes.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guinand\Dropbox\Educación de calidad\Fotos\foto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484"/>
          <a:stretch/>
        </p:blipFill>
        <p:spPr bwMode="auto">
          <a:xfrm>
            <a:off x="0" y="13088"/>
            <a:ext cx="9144000" cy="27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91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2211" y="1988841"/>
            <a:ext cx="3009207" cy="2583159"/>
          </a:xfrm>
          <a:prstGeom prst="rect">
            <a:avLst/>
          </a:prstGeom>
          <a:blipFill dpi="0" rotWithShape="1">
            <a:blip r:embed="rId2" cstate="email">
              <a:alphaModFix amt="31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9" y="1019145"/>
            <a:ext cx="8702370" cy="5559262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sz="2500" b="1" dirty="0" smtClean="0">
                <a:solidFill>
                  <a:schemeClr val="accent5">
                    <a:lumMod val="50000"/>
                  </a:schemeClr>
                </a:solidFill>
              </a:rPr>
              <a:t>2.200 millones de personas </a:t>
            </a:r>
            <a:r>
              <a:rPr lang="es-ES" sz="2200" b="1" dirty="0" smtClean="0"/>
              <a:t>viven en situaciones de pobreza y de ellos alrededor de </a:t>
            </a:r>
            <a:r>
              <a:rPr lang="es-ES" sz="2500" b="1" dirty="0">
                <a:solidFill>
                  <a:schemeClr val="accent5">
                    <a:lumMod val="50000"/>
                  </a:schemeClr>
                </a:solidFill>
              </a:rPr>
              <a:t>1.000 millones </a:t>
            </a:r>
            <a:r>
              <a:rPr lang="es-ES" sz="2200" b="1" dirty="0" smtClean="0"/>
              <a:t>en pobreza extrema.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2200" b="1" dirty="0" smtClean="0"/>
              <a:t>La educación es un </a:t>
            </a:r>
            <a:r>
              <a:rPr lang="es-ES" sz="2500" b="1" dirty="0" smtClean="0">
                <a:solidFill>
                  <a:schemeClr val="accent5">
                    <a:lumMod val="50000"/>
                  </a:schemeClr>
                </a:solidFill>
              </a:rPr>
              <a:t>derecho negado </a:t>
            </a:r>
            <a:r>
              <a:rPr lang="es-ES" sz="2200" b="1" dirty="0" smtClean="0"/>
              <a:t>a millones de personas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2500" b="1" dirty="0" smtClean="0">
                <a:solidFill>
                  <a:schemeClr val="accent5">
                    <a:lumMod val="50000"/>
                  </a:schemeClr>
                </a:solidFill>
              </a:rPr>
              <a:t>58 millones de niños y  63 </a:t>
            </a:r>
            <a:r>
              <a:rPr lang="es-ES" sz="2500" b="1" dirty="0">
                <a:solidFill>
                  <a:schemeClr val="accent5">
                    <a:lumMod val="50000"/>
                  </a:schemeClr>
                </a:solidFill>
              </a:rPr>
              <a:t>millones de </a:t>
            </a:r>
            <a:r>
              <a:rPr lang="es-ES" sz="2500" b="1" dirty="0" smtClean="0">
                <a:solidFill>
                  <a:schemeClr val="accent5">
                    <a:lumMod val="50000"/>
                  </a:schemeClr>
                </a:solidFill>
              </a:rPr>
              <a:t>adolescentes </a:t>
            </a:r>
            <a:r>
              <a:rPr lang="es-ES" sz="2200" b="1" dirty="0" smtClean="0"/>
              <a:t>no tienen acceso a la escuela o la han abandonado.</a:t>
            </a:r>
            <a:endParaRPr lang="es-VE" sz="2200" b="1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s-VE" sz="2200" b="1" dirty="0" smtClean="0"/>
              <a:t>Los estudios demuestran</a:t>
            </a:r>
            <a:r>
              <a:rPr lang="es-VE" sz="2200" b="1" dirty="0" smtClean="0">
                <a:solidFill>
                  <a:srgbClr val="4579B9"/>
                </a:solidFill>
              </a:rPr>
              <a:t> </a:t>
            </a:r>
            <a:r>
              <a:rPr lang="es-VE" sz="2500" b="1" dirty="0" smtClean="0">
                <a:solidFill>
                  <a:schemeClr val="accent5">
                    <a:lumMod val="50000"/>
                  </a:schemeClr>
                </a:solidFill>
              </a:rPr>
              <a:t>grandes desigualdades en la calidad de los aprendizajes</a:t>
            </a:r>
            <a:r>
              <a:rPr lang="es-VE" sz="2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s-VE" sz="2100" dirty="0" smtClean="0"/>
              <a:t> </a:t>
            </a:r>
            <a:r>
              <a:rPr lang="es-VE" sz="2200" b="1" dirty="0" smtClean="0"/>
              <a:t>De 650 </a:t>
            </a:r>
            <a:r>
              <a:rPr lang="es-VE" sz="2200" b="1" dirty="0"/>
              <a:t>millones de niños </a:t>
            </a:r>
            <a:r>
              <a:rPr lang="es-VE" sz="2200" b="1" dirty="0" smtClean="0"/>
              <a:t>en primaria</a:t>
            </a:r>
            <a:r>
              <a:rPr lang="es-VE" sz="2200" b="1" dirty="0"/>
              <a:t>, </a:t>
            </a:r>
            <a:r>
              <a:rPr lang="es-VE" sz="2500" b="1" dirty="0" smtClean="0">
                <a:solidFill>
                  <a:schemeClr val="accent5">
                    <a:lumMod val="50000"/>
                  </a:schemeClr>
                </a:solidFill>
              </a:rPr>
              <a:t>el 38% no aprende </a:t>
            </a:r>
            <a:r>
              <a:rPr lang="es-VE" sz="2200" b="1" dirty="0" smtClean="0"/>
              <a:t>nociones </a:t>
            </a:r>
            <a:r>
              <a:rPr lang="es-VE" sz="2200" b="1" dirty="0"/>
              <a:t>básicas de lectura y </a:t>
            </a:r>
            <a:r>
              <a:rPr lang="es-VE" sz="2200" b="1" dirty="0" smtClean="0"/>
              <a:t>matemática con logros aceptables. </a:t>
            </a:r>
            <a:endParaRPr lang="es-ES" sz="2200" b="1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s-ES" sz="2500" b="1" dirty="0" smtClean="0">
                <a:solidFill>
                  <a:schemeClr val="accent5">
                    <a:lumMod val="50000"/>
                  </a:schemeClr>
                </a:solidFill>
              </a:rPr>
              <a:t>751 millones de jóvenes mayores de 15 años y adultos </a:t>
            </a:r>
            <a:r>
              <a:rPr lang="es-ES" sz="2200" b="1" dirty="0" smtClean="0"/>
              <a:t>en el mundo no saben leer ni escribir, siendo dos tercios de ellos </a:t>
            </a:r>
            <a:r>
              <a:rPr lang="es-ES" sz="2500" b="1" dirty="0" smtClean="0">
                <a:solidFill>
                  <a:schemeClr val="accent5">
                    <a:lumMod val="50000"/>
                  </a:schemeClr>
                </a:solidFill>
              </a:rPr>
              <a:t>mujeres. </a:t>
            </a:r>
            <a:endParaRPr lang="es-VE" sz="2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s-VE" sz="2500" b="1" dirty="0" smtClean="0">
                <a:solidFill>
                  <a:schemeClr val="accent5">
                    <a:lumMod val="50000"/>
                  </a:schemeClr>
                </a:solidFill>
              </a:rPr>
              <a:t>Los jóvenes y adultos </a:t>
            </a:r>
            <a:r>
              <a:rPr lang="es-VE" sz="2500" b="1" dirty="0">
                <a:solidFill>
                  <a:schemeClr val="accent5">
                    <a:lumMod val="50000"/>
                  </a:schemeClr>
                </a:solidFill>
              </a:rPr>
              <a:t>son </a:t>
            </a:r>
            <a:r>
              <a:rPr lang="es-VE" sz="2500" b="1" dirty="0" smtClean="0">
                <a:solidFill>
                  <a:schemeClr val="accent5">
                    <a:lumMod val="50000"/>
                  </a:schemeClr>
                </a:solidFill>
              </a:rPr>
              <a:t>los </a:t>
            </a:r>
            <a:r>
              <a:rPr lang="es-VE" sz="2500" b="1" dirty="0">
                <a:solidFill>
                  <a:schemeClr val="accent5">
                    <a:lumMod val="50000"/>
                  </a:schemeClr>
                </a:solidFill>
              </a:rPr>
              <a:t>que menos oportunidades </a:t>
            </a:r>
            <a:r>
              <a:rPr lang="es-VE" sz="2500" b="1" dirty="0" smtClean="0">
                <a:solidFill>
                  <a:schemeClr val="accent5">
                    <a:lumMod val="50000"/>
                  </a:schemeClr>
                </a:solidFill>
              </a:rPr>
              <a:t>tienen </a:t>
            </a:r>
            <a:r>
              <a:rPr lang="es-VE" sz="2200" b="1" dirty="0"/>
              <a:t>para ejercer su </a:t>
            </a:r>
            <a:r>
              <a:rPr lang="es-VE" sz="2200" b="1" dirty="0" smtClean="0"/>
              <a:t>derecho </a:t>
            </a:r>
            <a:r>
              <a:rPr lang="es-VE" sz="2200" b="1" dirty="0"/>
              <a:t>a </a:t>
            </a:r>
            <a:r>
              <a:rPr lang="es-VE" sz="2200" b="1" dirty="0" smtClean="0"/>
              <a:t>la educación que no recibieron cuando niños y la que requieren para su desarrollo pleno </a:t>
            </a:r>
            <a:r>
              <a:rPr lang="es-VE" sz="2500" b="1" dirty="0" smtClean="0">
                <a:solidFill>
                  <a:schemeClr val="accent5">
                    <a:lumMod val="50000"/>
                  </a:schemeClr>
                </a:solidFill>
              </a:rPr>
              <a:t>a lo largo de su vida.</a:t>
            </a:r>
            <a:endParaRPr lang="es-ES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47664" y="108906"/>
            <a:ext cx="6654452" cy="10385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4800" dirty="0" smtClean="0">
                <a:solidFill>
                  <a:schemeClr val="accent5">
                    <a:lumMod val="75000"/>
                  </a:schemeClr>
                </a:solidFill>
              </a:rPr>
              <a:t>Una mirada al mundo </a:t>
            </a:r>
            <a:endParaRPr lang="es-VE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09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mapapoliticoamerica.com/wp-content/uploads/2013/06/mapa-mu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626" y="2064580"/>
            <a:ext cx="2822534" cy="32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7658" y="1435803"/>
            <a:ext cx="8510336" cy="51174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165 millones de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personas </a:t>
            </a:r>
            <a:r>
              <a:rPr lang="es-ES" sz="2200" b="1" dirty="0" smtClean="0"/>
              <a:t>viven en situación de pobreza y de ellos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69 millones </a:t>
            </a:r>
            <a:r>
              <a:rPr lang="es-ES" sz="2400" b="1" dirty="0" smtClean="0"/>
              <a:t>en pobreza extrema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3,8 millones de niños </a:t>
            </a:r>
            <a:r>
              <a:rPr lang="es-VE" sz="2200" b="1" dirty="0" smtClean="0"/>
              <a:t>en </a:t>
            </a:r>
            <a:r>
              <a:rPr lang="es-VE" sz="2200" b="1" dirty="0"/>
              <a:t>edad </a:t>
            </a:r>
            <a:r>
              <a:rPr lang="es-VE" sz="2200" b="1" dirty="0" smtClean="0"/>
              <a:t>de primaria </a:t>
            </a:r>
            <a:r>
              <a:rPr lang="es-VE" sz="2200" b="1" dirty="0"/>
              <a:t>y </a:t>
            </a:r>
            <a:r>
              <a:rPr lang="es-VE" sz="2600" b="1" dirty="0">
                <a:solidFill>
                  <a:schemeClr val="accent5">
                    <a:lumMod val="50000"/>
                  </a:schemeClr>
                </a:solidFill>
              </a:rPr>
              <a:t>2,8 </a:t>
            </a: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millones de adolescentes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200" b="1" dirty="0" smtClean="0"/>
              <a:t>en edad de cursar los tres primeros </a:t>
            </a:r>
            <a:r>
              <a:rPr lang="es-VE" sz="2200" b="1" dirty="0"/>
              <a:t>años de la </a:t>
            </a:r>
            <a:r>
              <a:rPr lang="es-VE" sz="2200" b="1" dirty="0" smtClean="0"/>
              <a:t>secundaria no tienen acceso a la escuela o la han abandonado.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VE" sz="2200" b="1" dirty="0" smtClean="0"/>
              <a:t>La estadística no incluye a los niños en edad preescolar ni a los adolescentes en los grados superiores de la secundaria no atendidos</a:t>
            </a:r>
            <a:r>
              <a:rPr lang="es-VE" sz="2600" b="1" dirty="0" smtClean="0"/>
              <a:t>. </a:t>
            </a:r>
            <a:r>
              <a:rPr lang="es-VE" sz="2200" b="1" dirty="0" smtClean="0"/>
              <a:t>En total se estiman </a:t>
            </a: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más de 10 millones.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s-VE" sz="2600" b="1" dirty="0">
                <a:solidFill>
                  <a:schemeClr val="accent5">
                    <a:lumMod val="50000"/>
                  </a:schemeClr>
                </a:solidFill>
              </a:rPr>
              <a:t>tasa neta de escolaridad primaria </a:t>
            </a: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</a:rPr>
              <a:t>es </a:t>
            </a:r>
            <a:r>
              <a:rPr lang="es-VE" sz="2600" b="1" dirty="0">
                <a:solidFill>
                  <a:schemeClr val="accent5">
                    <a:lumMod val="50000"/>
                  </a:schemeClr>
                </a:solidFill>
              </a:rPr>
              <a:t>93,6%, </a:t>
            </a:r>
            <a:r>
              <a:rPr lang="es-VE" sz="2200" b="1" dirty="0"/>
              <a:t>lo que implica que el 6,4 % de los niños </a:t>
            </a:r>
            <a:r>
              <a:rPr lang="es-VE" sz="2200" b="1" dirty="0" smtClean="0"/>
              <a:t>no </a:t>
            </a:r>
            <a:r>
              <a:rPr lang="es-VE" sz="2200" b="1" dirty="0"/>
              <a:t>asisten a la escuela; </a:t>
            </a:r>
            <a:r>
              <a:rPr lang="es-VE" sz="2200" b="1" dirty="0" smtClean="0"/>
              <a:t> </a:t>
            </a:r>
            <a:r>
              <a:rPr lang="es-VE" sz="2600" b="1" dirty="0">
                <a:solidFill>
                  <a:schemeClr val="accent5">
                    <a:lumMod val="50000"/>
                  </a:schemeClr>
                </a:solidFill>
              </a:rPr>
              <a:t>en secundaria la tasa es de 92,4%,</a:t>
            </a:r>
            <a:r>
              <a:rPr lang="es-VE" sz="2600" b="1" dirty="0"/>
              <a:t> </a:t>
            </a:r>
            <a:r>
              <a:rPr lang="es-VE" sz="2200" b="1" dirty="0"/>
              <a:t>es decir el 7,6% está </a:t>
            </a:r>
            <a:r>
              <a:rPr lang="es-VE" sz="2200" b="1" dirty="0" smtClean="0"/>
              <a:t>desescolarizado.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millones de personas mayores de 15 años </a:t>
            </a:r>
            <a:r>
              <a:rPr lang="es-ES" sz="2200" b="1" dirty="0"/>
              <a:t>son analfabetas.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s-ES" sz="2400" b="1" dirty="0">
              <a:solidFill>
                <a:srgbClr val="4579B9"/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b="1" dirty="0" smtClean="0">
                <a:solidFill>
                  <a:srgbClr val="4579B9"/>
                </a:solidFill>
              </a:rPr>
              <a:t> </a:t>
            </a:r>
            <a:endParaRPr lang="es-ES" sz="2400" b="1" dirty="0">
              <a:solidFill>
                <a:srgbClr val="4579B9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86989" y="133004"/>
            <a:ext cx="7271674" cy="1302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5200" dirty="0" smtClean="0">
                <a:solidFill>
                  <a:schemeClr val="accent5">
                    <a:lumMod val="75000"/>
                  </a:schemeClr>
                </a:solidFill>
              </a:rPr>
              <a:t>Una mirada al mundo </a:t>
            </a:r>
          </a:p>
          <a:p>
            <a:pPr algn="ctr"/>
            <a:r>
              <a:rPr lang="es-VE" sz="3600" dirty="0" smtClean="0">
                <a:solidFill>
                  <a:schemeClr val="accent5">
                    <a:lumMod val="50000"/>
                  </a:schemeClr>
                </a:solidFill>
              </a:rPr>
              <a:t>¿Y en Latinoamérica y El Caribe? </a:t>
            </a:r>
            <a:endParaRPr lang="es-VE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22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78" y="1540881"/>
            <a:ext cx="8231644" cy="28809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ES" sz="2200" dirty="0" smtClean="0"/>
              <a:t>Las personas que no reciben educación son privadas de la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oportunidad de vivir con dignidad</a:t>
            </a:r>
            <a:r>
              <a:rPr lang="es-ES" sz="2200" dirty="0" smtClean="0"/>
              <a:t>, así como de 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posibilidad de salir de la pobreza.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ES" sz="2200" dirty="0" smtClean="0"/>
              <a:t>Las más afectadas pertenecen a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grupos marginados y vulnerables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200" dirty="0" smtClean="0"/>
              <a:t>comunidades rurales, pueblos indígenas, niñas y mujeres, migrantes y refugiados, personas con discapacidades, las privadas de libertad, jóvenes y adultos analfabetas y las personas más mayores.</a:t>
            </a:r>
            <a:endParaRPr lang="en-US" sz="2000" dirty="0" smtClean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079612" y="853662"/>
            <a:ext cx="6984776" cy="6699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300" dirty="0" smtClean="0">
                <a:solidFill>
                  <a:schemeClr val="accent5">
                    <a:lumMod val="50000"/>
                  </a:schemeClr>
                </a:solidFill>
              </a:rPr>
              <a:t>Se niega el derecho en el acceso</a:t>
            </a:r>
            <a:endParaRPr lang="es-VE" sz="3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478340" y="4318881"/>
            <a:ext cx="2592288" cy="2304256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8 Elipse"/>
          <p:cNvSpPr/>
          <p:nvPr/>
        </p:nvSpPr>
        <p:spPr>
          <a:xfrm>
            <a:off x="3314934" y="4318881"/>
            <a:ext cx="2592288" cy="2304256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6 Elipse"/>
          <p:cNvSpPr/>
          <p:nvPr/>
        </p:nvSpPr>
        <p:spPr>
          <a:xfrm>
            <a:off x="6142828" y="4318881"/>
            <a:ext cx="2592288" cy="2304256"/>
          </a:xfrm>
          <a:prstGeom prst="ellipse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160223"/>
            <a:ext cx="9144000" cy="1395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800" dirty="0" smtClean="0">
                <a:solidFill>
                  <a:schemeClr val="accent5">
                    <a:lumMod val="75000"/>
                  </a:schemeClr>
                </a:solidFill>
              </a:rPr>
              <a:t>Una mirada al mundo  </a:t>
            </a:r>
            <a:endParaRPr lang="es-VE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00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796742"/>
            <a:ext cx="9144000" cy="5069292"/>
          </a:xfrm>
          <a:prstGeom prst="rect">
            <a:avLst/>
          </a:prstGeom>
          <a:blipFill dpi="0" rotWithShape="1">
            <a:blip r:embed="rId2" cstate="email">
              <a:alphaModFix amt="35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5326" y="2229852"/>
            <a:ext cx="4068393" cy="3192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VE" sz="2000" b="1" dirty="0" smtClean="0">
                <a:solidFill>
                  <a:srgbClr val="153943"/>
                </a:solidFill>
              </a:rPr>
              <a:t>La educación de baja calidad debida a profesores mal pagados, infraestructuras inadecuadas, contenidos educativos irrelevantes, sistemas administrativos ineficientes, etc.  conlleva que muchas personas no alcancen las habilidades mínimas necesarias para la vida digna y el trabajo productivo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60281" y="778983"/>
            <a:ext cx="7623438" cy="7712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VE" sz="3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VE" sz="3300" dirty="0" smtClean="0">
                <a:solidFill>
                  <a:schemeClr val="accent5">
                    <a:lumMod val="50000"/>
                  </a:schemeClr>
                </a:solidFill>
              </a:rPr>
              <a:t>Se niega el derecho a la calidad</a:t>
            </a:r>
            <a:endParaRPr lang="es-VE" sz="3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332136"/>
            <a:ext cx="9144000" cy="9078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800" dirty="0" smtClean="0">
                <a:solidFill>
                  <a:schemeClr val="accent5">
                    <a:lumMod val="75000"/>
                  </a:schemeClr>
                </a:solidFill>
              </a:rPr>
              <a:t>Una mirada al mundo </a:t>
            </a:r>
            <a:endParaRPr lang="es-VE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9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82" y="2854754"/>
            <a:ext cx="7994451" cy="26671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VE" sz="2200" dirty="0" smtClean="0"/>
              <a:t>La </a:t>
            </a:r>
            <a:r>
              <a:rPr lang="es-VE" sz="2200" b="1" dirty="0" smtClean="0"/>
              <a:t>falta de educación </a:t>
            </a:r>
            <a:r>
              <a:rPr lang="es-VE" sz="2200" dirty="0" smtClean="0"/>
              <a:t>perpetúa la pobreza hereditaria.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VE" sz="2200" dirty="0" smtClean="0"/>
              <a:t>La </a:t>
            </a:r>
            <a:r>
              <a:rPr lang="es-VE" sz="2200" b="1" dirty="0" smtClean="0"/>
              <a:t>educación de baja calidad </a:t>
            </a:r>
            <a:r>
              <a:rPr lang="es-VE" sz="2200" dirty="0" smtClean="0"/>
              <a:t>daña no solo a los individuos sino a grupos y clases sociales completas.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VE" sz="2000" dirty="0" smtClean="0"/>
              <a:t>La </a:t>
            </a:r>
            <a:r>
              <a:rPr lang="es-VE" sz="2200" b="1" dirty="0"/>
              <a:t>educación de calidad para todos y </a:t>
            </a:r>
            <a:r>
              <a:rPr lang="es-VE" sz="2200" b="1" dirty="0" smtClean="0"/>
              <a:t>todas </a:t>
            </a:r>
            <a:r>
              <a:rPr lang="es-VE" sz="2200" dirty="0"/>
              <a:t>es el  </a:t>
            </a:r>
            <a:r>
              <a:rPr lang="es-VE" sz="2200" dirty="0" smtClean="0"/>
              <a:t>mejor trampolín para fomentar el </a:t>
            </a:r>
            <a:r>
              <a:rPr lang="es-VE" sz="2200" b="1" dirty="0" smtClean="0"/>
              <a:t>desarrollo humano</a:t>
            </a:r>
            <a:r>
              <a:rPr lang="es-VE" sz="2200" dirty="0" smtClean="0"/>
              <a:t>, la </a:t>
            </a:r>
            <a:r>
              <a:rPr lang="es-VE" sz="2200" b="1" dirty="0" smtClean="0"/>
              <a:t>dignidad</a:t>
            </a:r>
            <a:r>
              <a:rPr lang="es-VE" sz="2200" dirty="0" smtClean="0"/>
              <a:t> de las personas y su </a:t>
            </a:r>
            <a:r>
              <a:rPr lang="es-VE" sz="2200" b="1" dirty="0" smtClean="0"/>
              <a:t>participación económica y política</a:t>
            </a:r>
            <a:r>
              <a:rPr lang="es-VE" sz="2200" dirty="0" smtClean="0"/>
              <a:t>, en todas las sociedades y especialmente en las más empobrecidas.</a:t>
            </a:r>
            <a:endParaRPr lang="es-VE" sz="2200" b="1" dirty="0" smtClean="0">
              <a:solidFill>
                <a:srgbClr val="4579B9"/>
              </a:solidFill>
            </a:endParaRPr>
          </a:p>
          <a:p>
            <a:pPr marL="0" indent="0">
              <a:buNone/>
            </a:pPr>
            <a:endParaRPr lang="en-US" sz="2000" u="sng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0632" y="5600746"/>
            <a:ext cx="8694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700" b="1" dirty="0" smtClean="0">
                <a:solidFill>
                  <a:schemeClr val="accent5">
                    <a:lumMod val="50000"/>
                  </a:schemeClr>
                </a:solidFill>
              </a:rPr>
              <a:t>‘Hoy, ser analfabeto es como ser ciego en tiempos de Jesús’ </a:t>
            </a:r>
          </a:p>
          <a:p>
            <a:endParaRPr lang="en-GB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5933" y="188278"/>
            <a:ext cx="7853950" cy="10827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000" dirty="0" smtClean="0">
                <a:solidFill>
                  <a:schemeClr val="accent5">
                    <a:lumMod val="75000"/>
                  </a:schemeClr>
                </a:solidFill>
              </a:rPr>
              <a:t>Jesús y la dignidad de los excluidos</a:t>
            </a:r>
            <a:endParaRPr lang="es-VE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35896" y="1534056"/>
            <a:ext cx="44644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DESARROLLO HUMANO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DIGNIDAD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PARTICIPACIÓN ECONÓMICA Y POLÍTICA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54540" y="1655763"/>
            <a:ext cx="228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EDUCACIÓN</a:t>
            </a:r>
            <a:r>
              <a:rPr lang="en-GB" sz="2800" dirty="0" smtClean="0"/>
              <a:t> </a:t>
            </a: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26695" y="1534056"/>
            <a:ext cx="7186863" cy="984556"/>
          </a:xfrm>
          <a:prstGeom prst="rect">
            <a:avLst/>
          </a:prstGeom>
          <a:noFill/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560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riángulo isósceles"/>
          <p:cNvSpPr/>
          <p:nvPr/>
        </p:nvSpPr>
        <p:spPr>
          <a:xfrm>
            <a:off x="0" y="0"/>
            <a:ext cx="9144000" cy="6858000"/>
          </a:xfrm>
          <a:prstGeom prst="triangle">
            <a:avLst>
              <a:gd name="adj" fmla="val 182"/>
            </a:avLst>
          </a:prstGeom>
          <a:blipFill dpi="0" rotWithShape="1">
            <a:blip r:embed="rId2" cstate="email">
              <a:alphaModFix amt="36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r="309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1116841"/>
            <a:ext cx="8871284" cy="54593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s-VE" sz="2200" dirty="0" smtClean="0"/>
              <a:t>Nuestra misión es responder a la llamada de conversión y cambio que se nos presenta a través de los excluidos, y contribuir restaurar su dignidad. 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</a:rPr>
              <a:t>Nos declaramos en solidaridad con aquellos que han sido privados de su derecho a la educación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VE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s-VE" sz="2200" dirty="0" smtClean="0"/>
              <a:t>La aprobación de la Compañía de Jesús por el Papa Pablo II en 1540 no hace mención a la educación, pero pronto los jesuitas se dieron cuenta de su importancia para la misión apostólica. Hoy existen cerca de</a:t>
            </a:r>
            <a:r>
              <a:rPr lang="es-VE" sz="2400" b="1" dirty="0" smtClean="0">
                <a:solidFill>
                  <a:srgbClr val="4579B9"/>
                </a:solidFill>
              </a:rPr>
              <a:t>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</a:rPr>
              <a:t>3 millones de estudiantes en instituciones de la Compañía</a:t>
            </a:r>
            <a:r>
              <a:rPr lang="es-VE" sz="2400" b="1" dirty="0" smtClean="0">
                <a:solidFill>
                  <a:srgbClr val="4579B9"/>
                </a:solidFill>
              </a:rPr>
              <a:t> </a:t>
            </a:r>
            <a:r>
              <a:rPr lang="es-VE" sz="2200" dirty="0" smtClean="0"/>
              <a:t>alrededor del mundo.</a:t>
            </a:r>
            <a:endParaRPr lang="es-VE" sz="2200" b="1" u="sng" dirty="0"/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s-VE" sz="2200" b="1" spc="-20" dirty="0">
                <a:solidFill>
                  <a:srgbClr val="153943"/>
                </a:solidFill>
              </a:rPr>
              <a:t>Todas nuestras comunidades educativas deben entender y creer que </a:t>
            </a:r>
            <a:r>
              <a:rPr lang="es-VE" sz="2200" b="1" spc="-20" dirty="0" smtClean="0">
                <a:solidFill>
                  <a:srgbClr val="153943"/>
                </a:solidFill>
              </a:rPr>
              <a:t>no solo son </a:t>
            </a:r>
            <a:r>
              <a:rPr lang="es-VE" sz="2200" b="1" spc="-20" dirty="0">
                <a:solidFill>
                  <a:srgbClr val="153943"/>
                </a:solidFill>
              </a:rPr>
              <a:t>responsables </a:t>
            </a:r>
            <a:r>
              <a:rPr lang="es-VE" sz="2200" b="1" spc="-20" dirty="0" smtClean="0">
                <a:solidFill>
                  <a:srgbClr val="153943"/>
                </a:solidFill>
              </a:rPr>
              <a:t>de </a:t>
            </a:r>
            <a:r>
              <a:rPr lang="es-VE" sz="2200" b="1" spc="-20" dirty="0">
                <a:solidFill>
                  <a:srgbClr val="153943"/>
                </a:solidFill>
              </a:rPr>
              <a:t>su propio centro, sino </a:t>
            </a:r>
            <a:r>
              <a:rPr lang="es-VE" sz="2200" b="1" spc="-20" dirty="0" smtClean="0">
                <a:solidFill>
                  <a:srgbClr val="153943"/>
                </a:solidFill>
              </a:rPr>
              <a:t>que por su identidad ignaciana y al formar parte </a:t>
            </a:r>
            <a:r>
              <a:rPr lang="es-VE" sz="2200" b="1" spc="-20" dirty="0">
                <a:solidFill>
                  <a:srgbClr val="153943"/>
                </a:solidFill>
              </a:rPr>
              <a:t>de </a:t>
            </a:r>
            <a:r>
              <a:rPr lang="es-VE" sz="2200" b="1" spc="-20" dirty="0" smtClean="0">
                <a:solidFill>
                  <a:srgbClr val="153943"/>
                </a:solidFill>
              </a:rPr>
              <a:t>nuestro </a:t>
            </a:r>
            <a:r>
              <a:rPr lang="es-VE" sz="2200" b="1" spc="-20" dirty="0">
                <a:solidFill>
                  <a:srgbClr val="153943"/>
                </a:solidFill>
              </a:rPr>
              <a:t>sistema educativo, nacional y global, </a:t>
            </a:r>
            <a:r>
              <a:rPr lang="es-VE" sz="2200" b="1" spc="-20" dirty="0" smtClean="0">
                <a:solidFill>
                  <a:srgbClr val="153943"/>
                </a:solidFill>
              </a:rPr>
              <a:t>son </a:t>
            </a:r>
            <a:r>
              <a:rPr lang="es-VE" sz="2200" b="1" spc="-20" dirty="0">
                <a:solidFill>
                  <a:srgbClr val="153943"/>
                </a:solidFill>
              </a:rPr>
              <a:t>responsables de defender el derecho a la educación de calidad para todos</a:t>
            </a:r>
            <a:r>
              <a:rPr lang="es-VE" sz="2200" b="1" spc="-20" dirty="0" smtClean="0">
                <a:solidFill>
                  <a:srgbClr val="153943"/>
                </a:solidFill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endParaRPr lang="es-VE" sz="22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59632" y="140495"/>
            <a:ext cx="6942484" cy="9332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800" dirty="0" smtClean="0">
                <a:solidFill>
                  <a:schemeClr val="accent5">
                    <a:lumMod val="75000"/>
                  </a:schemeClr>
                </a:solidFill>
              </a:rPr>
              <a:t>Nuestra Misión</a:t>
            </a:r>
            <a:endParaRPr lang="es-VE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66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2269</Words>
  <Application>Microsoft Office PowerPoint</Application>
  <PresentationFormat>Presentación en pantalla (4:3)</PresentationFormat>
  <Paragraphs>144</Paragraphs>
  <Slides>25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Derecho a la Educación de Calidad  para todas las personas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GIAN</vt:lpstr>
      <vt:lpstr>Reflexiones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to Quality Education for all</dc:title>
  <dc:creator>Programa Accion Publica</dc:creator>
  <cp:lastModifiedBy>Any</cp:lastModifiedBy>
  <cp:revision>199</cp:revision>
  <cp:lastPrinted>2015-01-26T15:26:04Z</cp:lastPrinted>
  <dcterms:created xsi:type="dcterms:W3CDTF">2014-10-20T14:53:46Z</dcterms:created>
  <dcterms:modified xsi:type="dcterms:W3CDTF">2015-02-23T22:41:50Z</dcterms:modified>
</cp:coreProperties>
</file>